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8"/>
  </p:notesMasterIdLst>
  <p:sldIdLst>
    <p:sldId id="257" r:id="rId5"/>
    <p:sldId id="373" r:id="rId6"/>
    <p:sldId id="418" r:id="rId7"/>
    <p:sldId id="374" r:id="rId8"/>
    <p:sldId id="258" r:id="rId9"/>
    <p:sldId id="375" r:id="rId10"/>
    <p:sldId id="376" r:id="rId11"/>
    <p:sldId id="377" r:id="rId12"/>
    <p:sldId id="398" r:id="rId13"/>
    <p:sldId id="411" r:id="rId14"/>
    <p:sldId id="346" r:id="rId15"/>
    <p:sldId id="347" r:id="rId16"/>
    <p:sldId id="349" r:id="rId17"/>
    <p:sldId id="354" r:id="rId18"/>
    <p:sldId id="350" r:id="rId19"/>
    <p:sldId id="351" r:id="rId20"/>
    <p:sldId id="352" r:id="rId21"/>
    <p:sldId id="353" r:id="rId22"/>
    <p:sldId id="355" r:id="rId23"/>
    <p:sldId id="356" r:id="rId24"/>
    <p:sldId id="357" r:id="rId25"/>
    <p:sldId id="358" r:id="rId26"/>
    <p:sldId id="359" r:id="rId27"/>
    <p:sldId id="360" r:id="rId28"/>
    <p:sldId id="361" r:id="rId29"/>
    <p:sldId id="400" r:id="rId30"/>
    <p:sldId id="401" r:id="rId31"/>
    <p:sldId id="365" r:id="rId32"/>
    <p:sldId id="313" r:id="rId33"/>
    <p:sldId id="314" r:id="rId34"/>
    <p:sldId id="413" r:id="rId35"/>
    <p:sldId id="404" r:id="rId36"/>
    <p:sldId id="405" r:id="rId37"/>
    <p:sldId id="406" r:id="rId38"/>
    <p:sldId id="407" r:id="rId39"/>
    <p:sldId id="408" r:id="rId40"/>
    <p:sldId id="409" r:id="rId41"/>
    <p:sldId id="410" r:id="rId42"/>
    <p:sldId id="378" r:id="rId43"/>
    <p:sldId id="379" r:id="rId44"/>
    <p:sldId id="380" r:id="rId45"/>
    <p:sldId id="381" r:id="rId46"/>
    <p:sldId id="382" r:id="rId47"/>
    <p:sldId id="383" r:id="rId48"/>
    <p:sldId id="414" r:id="rId49"/>
    <p:sldId id="384" r:id="rId50"/>
    <p:sldId id="385" r:id="rId51"/>
    <p:sldId id="386" r:id="rId52"/>
    <p:sldId id="387" r:id="rId53"/>
    <p:sldId id="388" r:id="rId54"/>
    <p:sldId id="415" r:id="rId55"/>
    <p:sldId id="391" r:id="rId56"/>
    <p:sldId id="392" r:id="rId57"/>
    <p:sldId id="393" r:id="rId58"/>
    <p:sldId id="394" r:id="rId59"/>
    <p:sldId id="395" r:id="rId60"/>
    <p:sldId id="390" r:id="rId61"/>
    <p:sldId id="337" r:id="rId62"/>
    <p:sldId id="338" r:id="rId63"/>
    <p:sldId id="416" r:id="rId64"/>
    <p:sldId id="419" r:id="rId65"/>
    <p:sldId id="327" r:id="rId66"/>
    <p:sldId id="397" r:id="rId67"/>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EA0"/>
    <a:srgbClr val="2A338B"/>
    <a:srgbClr val="0432FF"/>
    <a:srgbClr val="F3D0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DC829D-C733-4259-9CA9-9AE55AD7237F}" v="1" dt="2023-04-23T22:38:44.1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p:cViewPr varScale="1">
        <p:scale>
          <a:sx n="61" d="100"/>
          <a:sy n="61" d="100"/>
        </p:scale>
        <p:origin x="8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erson Andrey Valverde Cordero" userId="S::avalverde@uca.ac.cr::43431e66-1afd-4618-9739-60823cb9364f" providerId="AD" clId="Web-{96DC829D-C733-4259-9CA9-9AE55AD7237F}"/>
    <pc:docChg chg="delSld">
      <pc:chgData name="Anderson Andrey Valverde Cordero" userId="S::avalverde@uca.ac.cr::43431e66-1afd-4618-9739-60823cb9364f" providerId="AD" clId="Web-{96DC829D-C733-4259-9CA9-9AE55AD7237F}" dt="2023-04-23T22:38:44.169" v="0"/>
      <pc:docMkLst>
        <pc:docMk/>
      </pc:docMkLst>
      <pc:sldChg chg="del">
        <pc:chgData name="Anderson Andrey Valverde Cordero" userId="S::avalverde@uca.ac.cr::43431e66-1afd-4618-9739-60823cb9364f" providerId="AD" clId="Web-{96DC829D-C733-4259-9CA9-9AE55AD7237F}" dt="2023-04-23T22:38:44.169" v="0"/>
        <pc:sldMkLst>
          <pc:docMk/>
          <pc:sldMk cId="0" sldId="2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E4D489-91A1-47BF-92E9-D419934A897B}" type="datetimeFigureOut">
              <a:rPr lang="en-US" smtClean="0"/>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5AB05-016B-4A66-89AC-B218EDC4B756}" type="slidenum">
              <a:rPr lang="en-US" smtClean="0"/>
              <a:t>‹Nº›</a:t>
            </a:fld>
            <a:endParaRPr lang="en-US"/>
          </a:p>
        </p:txBody>
      </p:sp>
    </p:spTree>
    <p:extLst>
      <p:ext uri="{BB962C8B-B14F-4D97-AF65-F5344CB8AC3E}">
        <p14:creationId xmlns:p14="http://schemas.microsoft.com/office/powerpoint/2010/main" val="1849277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s-CR" sz="1200" dirty="0"/>
              <a:t>Se trata de cualquier dispositivo conectado al ordenador</a:t>
            </a:r>
          </a:p>
          <a:p>
            <a:pPr marL="0" indent="0" algn="just">
              <a:buNone/>
            </a:pPr>
            <a:r>
              <a:rPr lang="es-CR" sz="1200" dirty="0"/>
              <a:t>Algunos sirven para introducir datos (periféricos de entrada) y otros para obtener datos (periféricos de salida)</a:t>
            </a:r>
          </a:p>
          <a:p>
            <a:endParaRPr lang="en-US" dirty="0"/>
          </a:p>
        </p:txBody>
      </p:sp>
      <p:sp>
        <p:nvSpPr>
          <p:cNvPr id="4" name="Slide Number Placeholder 3"/>
          <p:cNvSpPr>
            <a:spLocks noGrp="1"/>
          </p:cNvSpPr>
          <p:nvPr>
            <p:ph type="sldNum" sz="quarter" idx="5"/>
          </p:nvPr>
        </p:nvSpPr>
        <p:spPr/>
        <p:txBody>
          <a:bodyPr/>
          <a:lstStyle/>
          <a:p>
            <a:fld id="{1675AB05-016B-4A66-89AC-B218EDC4B756}" type="slidenum">
              <a:rPr lang="en-US" smtClean="0"/>
              <a:t>31</a:t>
            </a:fld>
            <a:endParaRPr lang="en-US"/>
          </a:p>
        </p:txBody>
      </p:sp>
    </p:spTree>
    <p:extLst>
      <p:ext uri="{BB962C8B-B14F-4D97-AF65-F5344CB8AC3E}">
        <p14:creationId xmlns:p14="http://schemas.microsoft.com/office/powerpoint/2010/main" val="2427891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R" sz="1200" dirty="0"/>
              <a:t>Sirven para conectar componentes externos (periféricos a la placa base)</a:t>
            </a:r>
          </a:p>
          <a:p>
            <a:endParaRPr lang="en-US" dirty="0"/>
          </a:p>
        </p:txBody>
      </p:sp>
      <p:sp>
        <p:nvSpPr>
          <p:cNvPr id="4" name="Slide Number Placeholder 3"/>
          <p:cNvSpPr>
            <a:spLocks noGrp="1"/>
          </p:cNvSpPr>
          <p:nvPr>
            <p:ph type="sldNum" sz="quarter" idx="5"/>
          </p:nvPr>
        </p:nvSpPr>
        <p:spPr/>
        <p:txBody>
          <a:bodyPr/>
          <a:lstStyle/>
          <a:p>
            <a:fld id="{1675AB05-016B-4A66-89AC-B218EDC4B756}" type="slidenum">
              <a:rPr lang="en-US" smtClean="0"/>
              <a:t>45</a:t>
            </a:fld>
            <a:endParaRPr lang="en-US"/>
          </a:p>
        </p:txBody>
      </p:sp>
    </p:spTree>
    <p:extLst>
      <p:ext uri="{BB962C8B-B14F-4D97-AF65-F5344CB8AC3E}">
        <p14:creationId xmlns:p14="http://schemas.microsoft.com/office/powerpoint/2010/main" val="3145009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5AB05-016B-4A66-89AC-B218EDC4B756}" type="slidenum">
              <a:rPr lang="en-US" smtClean="0"/>
              <a:t>51</a:t>
            </a:fld>
            <a:endParaRPr lang="en-US"/>
          </a:p>
        </p:txBody>
      </p:sp>
    </p:spTree>
    <p:extLst>
      <p:ext uri="{BB962C8B-B14F-4D97-AF65-F5344CB8AC3E}">
        <p14:creationId xmlns:p14="http://schemas.microsoft.com/office/powerpoint/2010/main" val="3637755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s-CR" sz="1200" dirty="0"/>
              <a:t>Un puente </a:t>
            </a:r>
            <a:r>
              <a:rPr lang="es-CR" sz="1200" dirty="0" err="1"/>
              <a:t>northbridge</a:t>
            </a:r>
            <a:r>
              <a:rPr lang="es-CR" sz="1200" dirty="0"/>
              <a:t> o host es uno de los dos chips en la arquitectura del chipset de lógica central en una placa base de PC , el otro es el puente </a:t>
            </a:r>
            <a:r>
              <a:rPr lang="es-CR" sz="1200" dirty="0" err="1"/>
              <a:t>southbridge</a:t>
            </a:r>
            <a:r>
              <a:rPr lang="es-CR" sz="1200" dirty="0"/>
              <a:t> . A diferencia del </a:t>
            </a:r>
            <a:r>
              <a:rPr lang="es-CR" sz="1200" dirty="0" err="1"/>
              <a:t>Southbridge</a:t>
            </a:r>
            <a:r>
              <a:rPr lang="es-CR" sz="1200" dirty="0"/>
              <a:t>, </a:t>
            </a:r>
            <a:r>
              <a:rPr lang="es-CR" sz="1200" dirty="0" err="1"/>
              <a:t>Northbridge</a:t>
            </a:r>
            <a:r>
              <a:rPr lang="es-CR" sz="1200" dirty="0"/>
              <a:t> está conectado directamente a la CPU a través del bus frontal (FSB) y, por lo tanto, es responsable de las tareas que requieren el mayor rendimiento.</a:t>
            </a:r>
          </a:p>
          <a:p>
            <a:pPr marL="0" indent="0" algn="just">
              <a:buNone/>
            </a:pPr>
            <a:r>
              <a:rPr lang="es-CR" sz="1200" dirty="0"/>
              <a:t>El </a:t>
            </a:r>
            <a:r>
              <a:rPr lang="es-CR" sz="1200" dirty="0" err="1"/>
              <a:t>northbridge</a:t>
            </a:r>
            <a:r>
              <a:rPr lang="es-CR" sz="1200" dirty="0"/>
              <a:t> generalmente maneja las comunicaciones entre la CPU , en algunos casos la RAM y las tarjetas de video PCI Express (o AGP ).</a:t>
            </a:r>
          </a:p>
          <a:p>
            <a:pPr marL="0" indent="0" algn="just">
              <a:buNone/>
            </a:pPr>
            <a:r>
              <a:rPr lang="es-CR" sz="1200" dirty="0"/>
              <a:t>Este chip normalmente se calienta a medida que la velocidad del procesador se acelera, lo que requiere más enfriamiento.</a:t>
            </a:r>
          </a:p>
          <a:p>
            <a:endParaRPr lang="en-US" dirty="0"/>
          </a:p>
        </p:txBody>
      </p:sp>
      <p:sp>
        <p:nvSpPr>
          <p:cNvPr id="4" name="Slide Number Placeholder 3"/>
          <p:cNvSpPr>
            <a:spLocks noGrp="1"/>
          </p:cNvSpPr>
          <p:nvPr>
            <p:ph type="sldNum" sz="quarter" idx="5"/>
          </p:nvPr>
        </p:nvSpPr>
        <p:spPr/>
        <p:txBody>
          <a:bodyPr/>
          <a:lstStyle/>
          <a:p>
            <a:fld id="{1675AB05-016B-4A66-89AC-B218EDC4B756}" type="slidenum">
              <a:rPr lang="en-US" smtClean="0"/>
              <a:t>58</a:t>
            </a:fld>
            <a:endParaRPr lang="en-US"/>
          </a:p>
        </p:txBody>
      </p:sp>
    </p:spTree>
    <p:extLst>
      <p:ext uri="{BB962C8B-B14F-4D97-AF65-F5344CB8AC3E}">
        <p14:creationId xmlns:p14="http://schemas.microsoft.com/office/powerpoint/2010/main" val="2066481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R" sz="1200" dirty="0"/>
              <a:t>El </a:t>
            </a:r>
            <a:r>
              <a:rPr lang="es-CR" sz="1200" dirty="0" err="1"/>
              <a:t>Southbridge</a:t>
            </a:r>
            <a:r>
              <a:rPr lang="es-CR" sz="1200" dirty="0"/>
              <a:t> o puente sur, también conocido como Concentrador de Controladores de Entrada/Salida (I/O </a:t>
            </a:r>
            <a:r>
              <a:rPr lang="es-CR" sz="1200" dirty="0" err="1"/>
              <a:t>Controller</a:t>
            </a:r>
            <a:r>
              <a:rPr lang="es-CR" sz="1200" dirty="0"/>
              <a:t> Hub, ICH), es un circuito integrado que se encarga de coordinar los diferentes dispositivos de entrada y salida y algunas otras funcionalidades de baja velocidad dentro de la tarjeta madre. El </a:t>
            </a:r>
            <a:r>
              <a:rPr lang="es-CR" sz="1200" dirty="0" err="1"/>
              <a:t>southbridge</a:t>
            </a:r>
            <a:r>
              <a:rPr lang="es-CR" sz="1200" dirty="0"/>
              <a:t> no está conectado a la CPU y se comunica con ella indirectamente a través del </a:t>
            </a:r>
            <a:r>
              <a:rPr lang="es-CR" sz="1200" dirty="0" err="1"/>
              <a:t>northbridge</a:t>
            </a:r>
            <a:r>
              <a:rPr lang="es-CR" sz="1200" dirty="0"/>
              <a:t> - Puente Norte.</a:t>
            </a:r>
          </a:p>
          <a:p>
            <a:endParaRPr lang="en-US" dirty="0"/>
          </a:p>
        </p:txBody>
      </p:sp>
      <p:sp>
        <p:nvSpPr>
          <p:cNvPr id="4" name="Slide Number Placeholder 3"/>
          <p:cNvSpPr>
            <a:spLocks noGrp="1"/>
          </p:cNvSpPr>
          <p:nvPr>
            <p:ph type="sldNum" sz="quarter" idx="5"/>
          </p:nvPr>
        </p:nvSpPr>
        <p:spPr/>
        <p:txBody>
          <a:bodyPr/>
          <a:lstStyle/>
          <a:p>
            <a:fld id="{1675AB05-016B-4A66-89AC-B218EDC4B756}" type="slidenum">
              <a:rPr lang="en-US" smtClean="0"/>
              <a:t>59</a:t>
            </a:fld>
            <a:endParaRPr lang="en-US"/>
          </a:p>
        </p:txBody>
      </p:sp>
    </p:spTree>
    <p:extLst>
      <p:ext uri="{BB962C8B-B14F-4D97-AF65-F5344CB8AC3E}">
        <p14:creationId xmlns:p14="http://schemas.microsoft.com/office/powerpoint/2010/main" val="256361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5AB05-016B-4A66-89AC-B218EDC4B756}" type="slidenum">
              <a:rPr lang="en-US" smtClean="0"/>
              <a:t>62</a:t>
            </a:fld>
            <a:endParaRPr lang="en-US"/>
          </a:p>
        </p:txBody>
      </p:sp>
    </p:spTree>
    <p:extLst>
      <p:ext uri="{BB962C8B-B14F-4D97-AF65-F5344CB8AC3E}">
        <p14:creationId xmlns:p14="http://schemas.microsoft.com/office/powerpoint/2010/main" val="2503607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342F60A0-7052-4C6C-B863-F86CB311CD5A}" type="datetimeFigureOut">
              <a:rPr lang="es-CR" smtClean="0"/>
              <a:pPr/>
              <a:t>20/9/2023</a:t>
            </a:fld>
            <a:endParaRPr lang="es-CR"/>
          </a:p>
        </p:txBody>
      </p:sp>
      <p:sp>
        <p:nvSpPr>
          <p:cNvPr id="5" name="Footer Placeholder 4"/>
          <p:cNvSpPr>
            <a:spLocks noGrp="1"/>
          </p:cNvSpPr>
          <p:nvPr>
            <p:ph type="ftr" sz="quarter" idx="11"/>
          </p:nvPr>
        </p:nvSpPr>
        <p:spPr/>
        <p:txBody>
          <a:bodyPr/>
          <a:lstStyle/>
          <a:p>
            <a:endParaRPr lang="es-C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29C36DA-7E7D-4BA6-B19A-6F1AECBBAA14}" type="slidenum">
              <a:rPr lang="es-CR" smtClean="0"/>
              <a:pPr/>
              <a:t>‹Nº›</a:t>
            </a:fld>
            <a:endParaRPr lang="es-CR"/>
          </a:p>
        </p:txBody>
      </p:sp>
    </p:spTree>
    <p:extLst>
      <p:ext uri="{BB962C8B-B14F-4D97-AF65-F5344CB8AC3E}">
        <p14:creationId xmlns:p14="http://schemas.microsoft.com/office/powerpoint/2010/main" val="19454048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F972630F-7649-BC40-9FC6-7DBC6973861C}" type="datetimeFigureOut">
              <a:rPr lang="es-CR" smtClean="0"/>
              <a:t>20/9/2023</a:t>
            </a:fld>
            <a:endParaRPr lang="es-CR"/>
          </a:p>
        </p:txBody>
      </p:sp>
      <p:sp>
        <p:nvSpPr>
          <p:cNvPr id="5" name="Footer Placeholder 4"/>
          <p:cNvSpPr>
            <a:spLocks noGrp="1"/>
          </p:cNvSpPr>
          <p:nvPr>
            <p:ph type="ftr" sz="quarter" idx="11"/>
          </p:nvPr>
        </p:nvSpPr>
        <p:spPr/>
        <p:txBody>
          <a:bodyPr/>
          <a:lstStyle/>
          <a:p>
            <a:endParaRPr lang="es-C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B683B4D-EFE6-CE48-8FAA-EA902937B6D3}" type="slidenum">
              <a:rPr lang="es-CR" smtClean="0"/>
              <a:t>‹Nº›</a:t>
            </a:fld>
            <a:endParaRPr lang="es-CR"/>
          </a:p>
        </p:txBody>
      </p:sp>
    </p:spTree>
    <p:extLst>
      <p:ext uri="{BB962C8B-B14F-4D97-AF65-F5344CB8AC3E}">
        <p14:creationId xmlns:p14="http://schemas.microsoft.com/office/powerpoint/2010/main" val="438299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F972630F-7649-BC40-9FC6-7DBC6973861C}" type="datetimeFigureOut">
              <a:rPr lang="es-CR" smtClean="0"/>
              <a:t>20/9/2023</a:t>
            </a:fld>
            <a:endParaRPr lang="es-CR"/>
          </a:p>
        </p:txBody>
      </p:sp>
      <p:sp>
        <p:nvSpPr>
          <p:cNvPr id="5" name="Footer Placeholder 4"/>
          <p:cNvSpPr>
            <a:spLocks noGrp="1"/>
          </p:cNvSpPr>
          <p:nvPr>
            <p:ph type="ftr" sz="quarter" idx="11"/>
          </p:nvPr>
        </p:nvSpPr>
        <p:spPr/>
        <p:txBody>
          <a:bodyPr/>
          <a:lstStyle/>
          <a:p>
            <a:endParaRPr lang="es-C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B683B4D-EFE6-CE48-8FAA-EA902937B6D3}" type="slidenum">
              <a:rPr lang="es-CR" smtClean="0"/>
              <a:t>‹Nº›</a:t>
            </a:fld>
            <a:endParaRPr lang="es-C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5292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el estilo de texto del patrón</a:t>
            </a:r>
          </a:p>
        </p:txBody>
      </p:sp>
      <p:sp>
        <p:nvSpPr>
          <p:cNvPr id="5" name="Date Placeholder 4"/>
          <p:cNvSpPr>
            <a:spLocks noGrp="1"/>
          </p:cNvSpPr>
          <p:nvPr>
            <p:ph type="dt" sz="half" idx="10"/>
          </p:nvPr>
        </p:nvSpPr>
        <p:spPr/>
        <p:txBody>
          <a:bodyPr/>
          <a:lstStyle/>
          <a:p>
            <a:fld id="{F972630F-7649-BC40-9FC6-7DBC6973861C}" type="datetimeFigureOut">
              <a:rPr lang="es-CR" smtClean="0"/>
              <a:t>20/9/2023</a:t>
            </a:fld>
            <a:endParaRPr lang="es-CR"/>
          </a:p>
        </p:txBody>
      </p:sp>
      <p:sp>
        <p:nvSpPr>
          <p:cNvPr id="6" name="Footer Placeholder 5"/>
          <p:cNvSpPr>
            <a:spLocks noGrp="1"/>
          </p:cNvSpPr>
          <p:nvPr>
            <p:ph type="ftr" sz="quarter" idx="11"/>
          </p:nvPr>
        </p:nvSpPr>
        <p:spPr/>
        <p:txBody>
          <a:bodyPr/>
          <a:lstStyle/>
          <a:p>
            <a:endParaRPr lang="es-C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683B4D-EFE6-CE48-8FAA-EA902937B6D3}" type="slidenum">
              <a:rPr lang="es-CR" smtClean="0"/>
              <a:t>‹Nº›</a:t>
            </a:fld>
            <a:endParaRPr lang="es-CR"/>
          </a:p>
        </p:txBody>
      </p:sp>
    </p:spTree>
    <p:extLst>
      <p:ext uri="{BB962C8B-B14F-4D97-AF65-F5344CB8AC3E}">
        <p14:creationId xmlns:p14="http://schemas.microsoft.com/office/powerpoint/2010/main" val="185227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el estilo de texto del patrón</a:t>
            </a:r>
          </a:p>
        </p:txBody>
      </p:sp>
      <p:sp>
        <p:nvSpPr>
          <p:cNvPr id="5" name="Date Placeholder 4"/>
          <p:cNvSpPr>
            <a:spLocks noGrp="1"/>
          </p:cNvSpPr>
          <p:nvPr>
            <p:ph type="dt" sz="half" idx="10"/>
          </p:nvPr>
        </p:nvSpPr>
        <p:spPr/>
        <p:txBody>
          <a:bodyPr/>
          <a:lstStyle/>
          <a:p>
            <a:fld id="{F972630F-7649-BC40-9FC6-7DBC6973861C}" type="datetimeFigureOut">
              <a:rPr lang="es-CR" smtClean="0"/>
              <a:t>20/9/2023</a:t>
            </a:fld>
            <a:endParaRPr lang="es-CR"/>
          </a:p>
        </p:txBody>
      </p:sp>
      <p:sp>
        <p:nvSpPr>
          <p:cNvPr id="6" name="Footer Placeholder 5"/>
          <p:cNvSpPr>
            <a:spLocks noGrp="1"/>
          </p:cNvSpPr>
          <p:nvPr>
            <p:ph type="ftr" sz="quarter" idx="11"/>
          </p:nvPr>
        </p:nvSpPr>
        <p:spPr/>
        <p:txBody>
          <a:bodyPr/>
          <a:lstStyle/>
          <a:p>
            <a:endParaRPr lang="es-C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683B4D-EFE6-CE48-8FAA-EA902937B6D3}" type="slidenum">
              <a:rPr lang="es-CR" smtClean="0"/>
              <a:t>‹Nº›</a:t>
            </a:fld>
            <a:endParaRPr lang="es-C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51977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el estilo de texto del patrón</a:t>
            </a:r>
          </a:p>
        </p:txBody>
      </p:sp>
      <p:sp>
        <p:nvSpPr>
          <p:cNvPr id="5" name="Date Placeholder 4"/>
          <p:cNvSpPr>
            <a:spLocks noGrp="1"/>
          </p:cNvSpPr>
          <p:nvPr>
            <p:ph type="dt" sz="half" idx="10"/>
          </p:nvPr>
        </p:nvSpPr>
        <p:spPr/>
        <p:txBody>
          <a:bodyPr/>
          <a:lstStyle/>
          <a:p>
            <a:fld id="{F972630F-7649-BC40-9FC6-7DBC6973861C}" type="datetimeFigureOut">
              <a:rPr lang="es-CR" smtClean="0"/>
              <a:t>20/9/2023</a:t>
            </a:fld>
            <a:endParaRPr lang="es-CR"/>
          </a:p>
        </p:txBody>
      </p:sp>
      <p:sp>
        <p:nvSpPr>
          <p:cNvPr id="6" name="Footer Placeholder 5"/>
          <p:cNvSpPr>
            <a:spLocks noGrp="1"/>
          </p:cNvSpPr>
          <p:nvPr>
            <p:ph type="ftr" sz="quarter" idx="11"/>
          </p:nvPr>
        </p:nvSpPr>
        <p:spPr/>
        <p:txBody>
          <a:bodyPr/>
          <a:lstStyle/>
          <a:p>
            <a:endParaRPr lang="es-C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683B4D-EFE6-CE48-8FAA-EA902937B6D3}" type="slidenum">
              <a:rPr lang="es-CR" smtClean="0"/>
              <a:t>‹Nº›</a:t>
            </a:fld>
            <a:endParaRPr lang="es-CR"/>
          </a:p>
        </p:txBody>
      </p:sp>
    </p:spTree>
    <p:extLst>
      <p:ext uri="{BB962C8B-B14F-4D97-AF65-F5344CB8AC3E}">
        <p14:creationId xmlns:p14="http://schemas.microsoft.com/office/powerpoint/2010/main" val="3542803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972630F-7649-BC40-9FC6-7DBC6973861C}" type="datetimeFigureOut">
              <a:rPr lang="es-CR" smtClean="0"/>
              <a:t>20/9/2023</a:t>
            </a:fld>
            <a:endParaRPr lang="es-CR"/>
          </a:p>
        </p:txBody>
      </p:sp>
      <p:sp>
        <p:nvSpPr>
          <p:cNvPr id="5" name="Footer Placeholder 4"/>
          <p:cNvSpPr>
            <a:spLocks noGrp="1"/>
          </p:cNvSpPr>
          <p:nvPr>
            <p:ph type="ftr" sz="quarter" idx="11"/>
          </p:nvPr>
        </p:nvSpPr>
        <p:spPr/>
        <p:txBody>
          <a:bodyPr/>
          <a:lstStyle/>
          <a:p>
            <a:endParaRPr lang="es-C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B683B4D-EFE6-CE48-8FAA-EA902937B6D3}" type="slidenum">
              <a:rPr lang="es-CR" smtClean="0"/>
              <a:t>‹Nº›</a:t>
            </a:fld>
            <a:endParaRPr lang="es-CR"/>
          </a:p>
        </p:txBody>
      </p:sp>
    </p:spTree>
    <p:extLst>
      <p:ext uri="{BB962C8B-B14F-4D97-AF65-F5344CB8AC3E}">
        <p14:creationId xmlns:p14="http://schemas.microsoft.com/office/powerpoint/2010/main" val="2132898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972630F-7649-BC40-9FC6-7DBC6973861C}" type="datetimeFigureOut">
              <a:rPr lang="es-CR" smtClean="0"/>
              <a:t>20/9/2023</a:t>
            </a:fld>
            <a:endParaRPr lang="es-CR"/>
          </a:p>
        </p:txBody>
      </p:sp>
      <p:sp>
        <p:nvSpPr>
          <p:cNvPr id="5" name="Footer Placeholder 4"/>
          <p:cNvSpPr>
            <a:spLocks noGrp="1"/>
          </p:cNvSpPr>
          <p:nvPr>
            <p:ph type="ftr" sz="quarter" idx="11"/>
          </p:nvPr>
        </p:nvSpPr>
        <p:spPr/>
        <p:txBody>
          <a:bodyPr/>
          <a:lstStyle/>
          <a:p>
            <a:endParaRPr lang="es-C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B683B4D-EFE6-CE48-8FAA-EA902937B6D3}" type="slidenum">
              <a:rPr lang="es-CR" smtClean="0"/>
              <a:t>‹Nº›</a:t>
            </a:fld>
            <a:endParaRPr lang="es-CR"/>
          </a:p>
        </p:txBody>
      </p:sp>
    </p:spTree>
    <p:extLst>
      <p:ext uri="{BB962C8B-B14F-4D97-AF65-F5344CB8AC3E}">
        <p14:creationId xmlns:p14="http://schemas.microsoft.com/office/powerpoint/2010/main" val="2200472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3" name="Marcador de contenido 2">
            <a:extLst>
              <a:ext uri="{FF2B5EF4-FFF2-40B4-BE49-F238E27FC236}">
                <a16:creationId xmlns:a16="http://schemas.microsoft.com/office/drawing/2014/main" id="{B3C89651-6C6E-6646-90D0-6EA653C4FC39}"/>
              </a:ext>
            </a:extLst>
          </p:cNvPr>
          <p:cNvSpPr>
            <a:spLocks noGrp="1"/>
          </p:cNvSpPr>
          <p:nvPr>
            <p:ph sz="quarter" idx="10"/>
          </p:nvPr>
        </p:nvSpPr>
        <p:spPr>
          <a:xfrm>
            <a:off x="838200" y="1935163"/>
            <a:ext cx="10515600" cy="3954462"/>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3599591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775195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720462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972630F-7649-BC40-9FC6-7DBC6973861C}" type="datetimeFigureOut">
              <a:rPr lang="es-CR" smtClean="0"/>
              <a:t>20/9/2023</a:t>
            </a:fld>
            <a:endParaRPr lang="es-CR"/>
          </a:p>
        </p:txBody>
      </p:sp>
      <p:sp>
        <p:nvSpPr>
          <p:cNvPr id="5" name="Footer Placeholder 4"/>
          <p:cNvSpPr>
            <a:spLocks noGrp="1"/>
          </p:cNvSpPr>
          <p:nvPr>
            <p:ph type="ftr" sz="quarter" idx="11"/>
          </p:nvPr>
        </p:nvSpPr>
        <p:spPr/>
        <p:txBody>
          <a:bodyPr/>
          <a:lstStyle/>
          <a:p>
            <a:endParaRPr lang="es-C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B683B4D-EFE6-CE48-8FAA-EA902937B6D3}" type="slidenum">
              <a:rPr lang="es-CR" smtClean="0"/>
              <a:t>‹Nº›</a:t>
            </a:fld>
            <a:endParaRPr lang="es-CR"/>
          </a:p>
        </p:txBody>
      </p:sp>
    </p:spTree>
    <p:extLst>
      <p:ext uri="{BB962C8B-B14F-4D97-AF65-F5344CB8AC3E}">
        <p14:creationId xmlns:p14="http://schemas.microsoft.com/office/powerpoint/2010/main" val="34237933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859371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4733364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966768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632753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4466762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352942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37953267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982541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30244751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93232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F972630F-7649-BC40-9FC6-7DBC6973861C}" type="datetimeFigureOut">
              <a:rPr lang="es-CR" smtClean="0"/>
              <a:t>20/9/2023</a:t>
            </a:fld>
            <a:endParaRPr lang="es-CR"/>
          </a:p>
        </p:txBody>
      </p:sp>
      <p:sp>
        <p:nvSpPr>
          <p:cNvPr id="5" name="Footer Placeholder 4"/>
          <p:cNvSpPr>
            <a:spLocks noGrp="1"/>
          </p:cNvSpPr>
          <p:nvPr>
            <p:ph type="ftr" sz="quarter" idx="11"/>
          </p:nvPr>
        </p:nvSpPr>
        <p:spPr/>
        <p:txBody>
          <a:bodyPr/>
          <a:lstStyle/>
          <a:p>
            <a:endParaRPr lang="es-C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B683B4D-EFE6-CE48-8FAA-EA902937B6D3}" type="slidenum">
              <a:rPr lang="es-CR" smtClean="0"/>
              <a:t>‹Nº›</a:t>
            </a:fld>
            <a:endParaRPr lang="es-CR"/>
          </a:p>
        </p:txBody>
      </p:sp>
    </p:spTree>
    <p:extLst>
      <p:ext uri="{BB962C8B-B14F-4D97-AF65-F5344CB8AC3E}">
        <p14:creationId xmlns:p14="http://schemas.microsoft.com/office/powerpoint/2010/main" val="34795718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6226926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31971000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6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5405223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7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3869832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8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3805160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9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079025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0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4098010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1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7799968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2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39007396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3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688571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42F60A0-7052-4C6C-B863-F86CB311CD5A}" type="datetimeFigureOut">
              <a:rPr lang="es-CR" smtClean="0"/>
              <a:pPr/>
              <a:t>20/9/2023</a:t>
            </a:fld>
            <a:endParaRPr lang="es-CR"/>
          </a:p>
        </p:txBody>
      </p:sp>
      <p:sp>
        <p:nvSpPr>
          <p:cNvPr id="6" name="Footer Placeholder 5"/>
          <p:cNvSpPr>
            <a:spLocks noGrp="1"/>
          </p:cNvSpPr>
          <p:nvPr>
            <p:ph type="ftr" sz="quarter" idx="11"/>
          </p:nvPr>
        </p:nvSpPr>
        <p:spPr/>
        <p:txBody>
          <a:bodyPr/>
          <a:lstStyle/>
          <a:p>
            <a:endParaRPr lang="es-C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29C36DA-7E7D-4BA6-B19A-6F1AECBBAA14}" type="slidenum">
              <a:rPr lang="es-CR" smtClean="0"/>
              <a:pPr/>
              <a:t>‹Nº›</a:t>
            </a:fld>
            <a:endParaRPr lang="es-CR"/>
          </a:p>
        </p:txBody>
      </p:sp>
    </p:spTree>
    <p:extLst>
      <p:ext uri="{BB962C8B-B14F-4D97-AF65-F5344CB8AC3E}">
        <p14:creationId xmlns:p14="http://schemas.microsoft.com/office/powerpoint/2010/main" val="40790858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4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1308718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5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8570867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6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394879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7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5935153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8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4059878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9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6363204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0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9318047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1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664647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2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1771239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3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31361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42F60A0-7052-4C6C-B863-F86CB311CD5A}" type="datetimeFigureOut">
              <a:rPr lang="es-CR" smtClean="0"/>
              <a:pPr/>
              <a:t>20/9/2023</a:t>
            </a:fld>
            <a:endParaRPr lang="es-CR"/>
          </a:p>
        </p:txBody>
      </p:sp>
      <p:sp>
        <p:nvSpPr>
          <p:cNvPr id="8" name="Footer Placeholder 7"/>
          <p:cNvSpPr>
            <a:spLocks noGrp="1"/>
          </p:cNvSpPr>
          <p:nvPr>
            <p:ph type="ftr" sz="quarter" idx="11"/>
          </p:nvPr>
        </p:nvSpPr>
        <p:spPr/>
        <p:txBody>
          <a:bodyPr/>
          <a:lstStyle/>
          <a:p>
            <a:endParaRPr lang="es-C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29C36DA-7E7D-4BA6-B19A-6F1AECBBAA14}" type="slidenum">
              <a:rPr lang="es-CR" smtClean="0"/>
              <a:pPr/>
              <a:t>‹Nº›</a:t>
            </a:fld>
            <a:endParaRPr lang="es-CR"/>
          </a:p>
        </p:txBody>
      </p:sp>
    </p:spTree>
    <p:extLst>
      <p:ext uri="{BB962C8B-B14F-4D97-AF65-F5344CB8AC3E}">
        <p14:creationId xmlns:p14="http://schemas.microsoft.com/office/powerpoint/2010/main" val="9573671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4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3055055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5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8049343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6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40564506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7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910718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8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9807347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9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7791651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0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36977754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1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41799732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2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3378941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3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919563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972630F-7649-BC40-9FC6-7DBC6973861C}" type="datetimeFigureOut">
              <a:rPr lang="es-CR" smtClean="0"/>
              <a:t>20/9/2023</a:t>
            </a:fld>
            <a:endParaRPr lang="es-CR"/>
          </a:p>
        </p:txBody>
      </p:sp>
      <p:sp>
        <p:nvSpPr>
          <p:cNvPr id="4" name="Footer Placeholder 3"/>
          <p:cNvSpPr>
            <a:spLocks noGrp="1"/>
          </p:cNvSpPr>
          <p:nvPr>
            <p:ph type="ftr" sz="quarter" idx="11"/>
          </p:nvPr>
        </p:nvSpPr>
        <p:spPr/>
        <p:txBody>
          <a:bodyPr/>
          <a:lstStyle/>
          <a:p>
            <a:endParaRPr lang="es-C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B683B4D-EFE6-CE48-8FAA-EA902937B6D3}" type="slidenum">
              <a:rPr lang="es-CR" smtClean="0"/>
              <a:t>‹Nº›</a:t>
            </a:fld>
            <a:endParaRPr lang="es-CR"/>
          </a:p>
        </p:txBody>
      </p:sp>
    </p:spTree>
    <p:extLst>
      <p:ext uri="{BB962C8B-B14F-4D97-AF65-F5344CB8AC3E}">
        <p14:creationId xmlns:p14="http://schemas.microsoft.com/office/powerpoint/2010/main" val="15454149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4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5338962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5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68712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6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32259999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7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0578651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8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2784431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9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1559366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0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0708938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1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42410081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2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8305473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3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578477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72630F-7649-BC40-9FC6-7DBC6973861C}" type="datetimeFigureOut">
              <a:rPr lang="es-CR" smtClean="0"/>
              <a:t>20/9/2023</a:t>
            </a:fld>
            <a:endParaRPr lang="es-CR"/>
          </a:p>
        </p:txBody>
      </p:sp>
      <p:sp>
        <p:nvSpPr>
          <p:cNvPr id="3" name="Footer Placeholder 2"/>
          <p:cNvSpPr>
            <a:spLocks noGrp="1"/>
          </p:cNvSpPr>
          <p:nvPr>
            <p:ph type="ftr" sz="quarter" idx="11"/>
          </p:nvPr>
        </p:nvSpPr>
        <p:spPr/>
        <p:txBody>
          <a:bodyPr/>
          <a:lstStyle/>
          <a:p>
            <a:endParaRPr lang="es-C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B683B4D-EFE6-CE48-8FAA-EA902937B6D3}" type="slidenum">
              <a:rPr lang="es-CR" smtClean="0"/>
              <a:t>‹Nº›</a:t>
            </a:fld>
            <a:endParaRPr lang="es-CR"/>
          </a:p>
        </p:txBody>
      </p:sp>
    </p:spTree>
    <p:extLst>
      <p:ext uri="{BB962C8B-B14F-4D97-AF65-F5344CB8AC3E}">
        <p14:creationId xmlns:p14="http://schemas.microsoft.com/office/powerpoint/2010/main" val="22328984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4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9187450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5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4730033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6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31693056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7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9908392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8_En blanco">
    <p:spTree>
      <p:nvGrpSpPr>
        <p:cNvPr id="1" name=""/>
        <p:cNvGrpSpPr/>
        <p:nvPr/>
      </p:nvGrpSpPr>
      <p:grpSpPr>
        <a:xfrm>
          <a:off x="0" y="0"/>
          <a:ext cx="0" cy="0"/>
          <a:chOff x="0" y="0"/>
          <a:chExt cx="0" cy="0"/>
        </a:xfrm>
      </p:grpSpPr>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48458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F972630F-7649-BC40-9FC6-7DBC6973861C}" type="datetimeFigureOut">
              <a:rPr lang="es-CR" smtClean="0"/>
              <a:t>20/9/2023</a:t>
            </a:fld>
            <a:endParaRPr lang="es-CR"/>
          </a:p>
        </p:txBody>
      </p:sp>
      <p:sp>
        <p:nvSpPr>
          <p:cNvPr id="6" name="Footer Placeholder 5"/>
          <p:cNvSpPr>
            <a:spLocks noGrp="1"/>
          </p:cNvSpPr>
          <p:nvPr>
            <p:ph type="ftr" sz="quarter" idx="11"/>
          </p:nvPr>
        </p:nvSpPr>
        <p:spPr/>
        <p:txBody>
          <a:bodyPr/>
          <a:lstStyle/>
          <a:p>
            <a:endParaRPr lang="es-C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B683B4D-EFE6-CE48-8FAA-EA902937B6D3}" type="slidenum">
              <a:rPr lang="es-CR" smtClean="0"/>
              <a:t>‹Nº›</a:t>
            </a:fld>
            <a:endParaRPr lang="es-CR"/>
          </a:p>
        </p:txBody>
      </p:sp>
    </p:spTree>
    <p:extLst>
      <p:ext uri="{BB962C8B-B14F-4D97-AF65-F5344CB8AC3E}">
        <p14:creationId xmlns:p14="http://schemas.microsoft.com/office/powerpoint/2010/main" val="1606894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F972630F-7649-BC40-9FC6-7DBC6973861C}" type="datetimeFigureOut">
              <a:rPr lang="es-CR" smtClean="0"/>
              <a:t>20/9/2023</a:t>
            </a:fld>
            <a:endParaRPr lang="es-CR"/>
          </a:p>
        </p:txBody>
      </p:sp>
      <p:sp>
        <p:nvSpPr>
          <p:cNvPr id="6" name="Footer Placeholder 5"/>
          <p:cNvSpPr>
            <a:spLocks noGrp="1"/>
          </p:cNvSpPr>
          <p:nvPr>
            <p:ph type="ftr" sz="quarter" idx="11"/>
          </p:nvPr>
        </p:nvSpPr>
        <p:spPr/>
        <p:txBody>
          <a:bodyPr/>
          <a:lstStyle/>
          <a:p>
            <a:endParaRPr lang="es-C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683B4D-EFE6-CE48-8FAA-EA902937B6D3}" type="slidenum">
              <a:rPr lang="es-CR" smtClean="0"/>
              <a:t>‹Nº›</a:t>
            </a:fld>
            <a:endParaRPr lang="es-CR"/>
          </a:p>
        </p:txBody>
      </p:sp>
    </p:spTree>
    <p:extLst>
      <p:ext uri="{BB962C8B-B14F-4D97-AF65-F5344CB8AC3E}">
        <p14:creationId xmlns:p14="http://schemas.microsoft.com/office/powerpoint/2010/main" val="280691163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972630F-7649-BC40-9FC6-7DBC6973861C}" type="datetimeFigureOut">
              <a:rPr lang="es-CR" smtClean="0"/>
              <a:t>20/9/2023</a:t>
            </a:fld>
            <a:endParaRPr lang="es-C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B683B4D-EFE6-CE48-8FAA-EA902937B6D3}" type="slidenum">
              <a:rPr lang="es-CR" smtClean="0"/>
              <a:t>‹Nº›</a:t>
            </a:fld>
            <a:endParaRPr lang="es-CR"/>
          </a:p>
        </p:txBody>
      </p:sp>
    </p:spTree>
    <p:extLst>
      <p:ext uri="{BB962C8B-B14F-4D97-AF65-F5344CB8AC3E}">
        <p14:creationId xmlns:p14="http://schemas.microsoft.com/office/powerpoint/2010/main" val="18547154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29.xml"/><Relationship Id="rId6" Type="http://schemas.openxmlformats.org/officeDocument/2006/relationships/slide" Target="slide19.xml"/><Relationship Id="rId5" Type="http://schemas.openxmlformats.org/officeDocument/2006/relationships/slide" Target="slide18.xml"/><Relationship Id="rId4" Type="http://schemas.openxmlformats.org/officeDocument/2006/relationships/slide" Target="slide17.xml"/></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slide" Target="slide19.xml"/><Relationship Id="rId2" Type="http://schemas.openxmlformats.org/officeDocument/2006/relationships/image" Target="../media/image22.jpeg"/><Relationship Id="rId1" Type="http://schemas.openxmlformats.org/officeDocument/2006/relationships/slideLayout" Target="../slideLayouts/slideLayout30.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slide" Target="slide19.xml"/><Relationship Id="rId2" Type="http://schemas.openxmlformats.org/officeDocument/2006/relationships/image" Target="../media/image23.png"/><Relationship Id="rId1" Type="http://schemas.openxmlformats.org/officeDocument/2006/relationships/slideLayout" Target="../slideLayouts/slideLayout31.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s>
</file>

<file path=ppt/slides/_rels/slide17.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slide" Target="slide19.xml"/><Relationship Id="rId2" Type="http://schemas.openxmlformats.org/officeDocument/2006/relationships/image" Target="../media/image24.png"/><Relationship Id="rId1" Type="http://schemas.openxmlformats.org/officeDocument/2006/relationships/slideLayout" Target="../slideLayouts/slideLayout32.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s>
</file>

<file path=ppt/slides/_rels/slide18.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slide" Target="slide19.xml"/><Relationship Id="rId2" Type="http://schemas.openxmlformats.org/officeDocument/2006/relationships/image" Target="../media/image25.png"/><Relationship Id="rId1" Type="http://schemas.openxmlformats.org/officeDocument/2006/relationships/slideLayout" Target="../slideLayouts/slideLayout33.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8.xml"/><Relationship Id="rId2" Type="http://schemas.openxmlformats.org/officeDocument/2006/relationships/image" Target="../media/image26.png"/><Relationship Id="rId1" Type="http://schemas.openxmlformats.org/officeDocument/2006/relationships/slideLayout" Target="../slideLayouts/slideLayout34.xml"/><Relationship Id="rId6" Type="http://schemas.openxmlformats.org/officeDocument/2006/relationships/slide" Target="slide23.xml"/><Relationship Id="rId11" Type="http://schemas.openxmlformats.org/officeDocument/2006/relationships/slide" Target="slide26.xml"/><Relationship Id="rId5" Type="http://schemas.openxmlformats.org/officeDocument/2006/relationships/slide" Target="slide22.xml"/><Relationship Id="rId10" Type="http://schemas.openxmlformats.org/officeDocument/2006/relationships/slide" Target="slide27.xml"/><Relationship Id="rId4" Type="http://schemas.openxmlformats.org/officeDocument/2006/relationships/slide" Target="slide21.xml"/><Relationship Id="rId9" Type="http://schemas.openxmlformats.org/officeDocument/2006/relationships/slide" Target="slide2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28.png"/><Relationship Id="rId7" Type="http://schemas.openxmlformats.org/officeDocument/2006/relationships/slide" Target="slide23.xml"/><Relationship Id="rId12" Type="http://schemas.openxmlformats.org/officeDocument/2006/relationships/slide" Target="slide26.xml"/><Relationship Id="rId2" Type="http://schemas.openxmlformats.org/officeDocument/2006/relationships/image" Target="../media/image27.jpeg"/><Relationship Id="rId1" Type="http://schemas.openxmlformats.org/officeDocument/2006/relationships/slideLayout" Target="../slideLayouts/slideLayout35.xml"/><Relationship Id="rId6" Type="http://schemas.openxmlformats.org/officeDocument/2006/relationships/slide" Target="slide22.xml"/><Relationship Id="rId11" Type="http://schemas.openxmlformats.org/officeDocument/2006/relationships/slide" Target="slide27.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slide" Target="slide20.xml"/><Relationship Id="rId9" Type="http://schemas.openxmlformats.org/officeDocument/2006/relationships/slide" Target="slide24.xml"/></Relationships>
</file>

<file path=ppt/slides/_rels/slide21.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8.xml"/><Relationship Id="rId2" Type="http://schemas.openxmlformats.org/officeDocument/2006/relationships/image" Target="../media/image29.png"/><Relationship Id="rId1" Type="http://schemas.openxmlformats.org/officeDocument/2006/relationships/slideLayout" Target="../slideLayouts/slideLayout36.xml"/><Relationship Id="rId6" Type="http://schemas.openxmlformats.org/officeDocument/2006/relationships/slide" Target="slide23.xml"/><Relationship Id="rId11" Type="http://schemas.openxmlformats.org/officeDocument/2006/relationships/slide" Target="slide26.xml"/><Relationship Id="rId5" Type="http://schemas.openxmlformats.org/officeDocument/2006/relationships/slide" Target="slide22.xml"/><Relationship Id="rId10" Type="http://schemas.openxmlformats.org/officeDocument/2006/relationships/slide" Target="slide27.xml"/><Relationship Id="rId4" Type="http://schemas.openxmlformats.org/officeDocument/2006/relationships/slide" Target="slide21.xml"/><Relationship Id="rId9" Type="http://schemas.openxmlformats.org/officeDocument/2006/relationships/slide" Target="slide25.xml"/></Relationships>
</file>

<file path=ppt/slides/_rels/slide22.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8.xml"/><Relationship Id="rId2" Type="http://schemas.openxmlformats.org/officeDocument/2006/relationships/image" Target="../media/image30.png"/><Relationship Id="rId1" Type="http://schemas.openxmlformats.org/officeDocument/2006/relationships/slideLayout" Target="../slideLayouts/slideLayout37.xml"/><Relationship Id="rId6" Type="http://schemas.openxmlformats.org/officeDocument/2006/relationships/slide" Target="slide23.xml"/><Relationship Id="rId11" Type="http://schemas.openxmlformats.org/officeDocument/2006/relationships/slide" Target="slide26.xml"/><Relationship Id="rId5" Type="http://schemas.openxmlformats.org/officeDocument/2006/relationships/slide" Target="slide22.xml"/><Relationship Id="rId10" Type="http://schemas.openxmlformats.org/officeDocument/2006/relationships/slide" Target="slide27.xml"/><Relationship Id="rId4" Type="http://schemas.openxmlformats.org/officeDocument/2006/relationships/slide" Target="slide21.xml"/><Relationship Id="rId9" Type="http://schemas.openxmlformats.org/officeDocument/2006/relationships/slide" Target="slide25.xml"/></Relationships>
</file>

<file path=ppt/slides/_rels/slide23.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8.xml"/><Relationship Id="rId2" Type="http://schemas.openxmlformats.org/officeDocument/2006/relationships/image" Target="../media/image31.png"/><Relationship Id="rId1" Type="http://schemas.openxmlformats.org/officeDocument/2006/relationships/slideLayout" Target="../slideLayouts/slideLayout38.xml"/><Relationship Id="rId6" Type="http://schemas.openxmlformats.org/officeDocument/2006/relationships/slide" Target="slide23.xml"/><Relationship Id="rId11" Type="http://schemas.openxmlformats.org/officeDocument/2006/relationships/slide" Target="slide26.xml"/><Relationship Id="rId5" Type="http://schemas.openxmlformats.org/officeDocument/2006/relationships/slide" Target="slide22.xml"/><Relationship Id="rId10" Type="http://schemas.openxmlformats.org/officeDocument/2006/relationships/slide" Target="slide27.xml"/><Relationship Id="rId4" Type="http://schemas.openxmlformats.org/officeDocument/2006/relationships/slide" Target="slide21.xml"/><Relationship Id="rId9" Type="http://schemas.openxmlformats.org/officeDocument/2006/relationships/slide" Target="slide25.xml"/></Relationships>
</file>

<file path=ppt/slides/_rels/slide24.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33.png"/><Relationship Id="rId7" Type="http://schemas.openxmlformats.org/officeDocument/2006/relationships/slide" Target="slide23.xml"/><Relationship Id="rId12" Type="http://schemas.openxmlformats.org/officeDocument/2006/relationships/slide" Target="slide26.xml"/><Relationship Id="rId2" Type="http://schemas.openxmlformats.org/officeDocument/2006/relationships/image" Target="../media/image32.png"/><Relationship Id="rId1" Type="http://schemas.openxmlformats.org/officeDocument/2006/relationships/slideLayout" Target="../slideLayouts/slideLayout39.xml"/><Relationship Id="rId6" Type="http://schemas.openxmlformats.org/officeDocument/2006/relationships/slide" Target="slide22.xml"/><Relationship Id="rId11" Type="http://schemas.openxmlformats.org/officeDocument/2006/relationships/slide" Target="slide27.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slide" Target="slide20.xml"/><Relationship Id="rId9" Type="http://schemas.openxmlformats.org/officeDocument/2006/relationships/slide" Target="slide24.xml"/></Relationships>
</file>

<file path=ppt/slides/_rels/slide25.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26.xml"/><Relationship Id="rId3" Type="http://schemas.openxmlformats.org/officeDocument/2006/relationships/image" Target="../media/image35.png"/><Relationship Id="rId7" Type="http://schemas.openxmlformats.org/officeDocument/2006/relationships/slide" Target="slide22.xml"/><Relationship Id="rId12" Type="http://schemas.openxmlformats.org/officeDocument/2006/relationships/slide" Target="slide27.xml"/><Relationship Id="rId2" Type="http://schemas.openxmlformats.org/officeDocument/2006/relationships/image" Target="../media/image34.png"/><Relationship Id="rId1" Type="http://schemas.openxmlformats.org/officeDocument/2006/relationships/slideLayout" Target="../slideLayouts/slideLayout40.xml"/><Relationship Id="rId6" Type="http://schemas.openxmlformats.org/officeDocument/2006/relationships/slide" Target="slide21.xml"/><Relationship Id="rId11" Type="http://schemas.openxmlformats.org/officeDocument/2006/relationships/slide" Target="slide25.xml"/><Relationship Id="rId5" Type="http://schemas.openxmlformats.org/officeDocument/2006/relationships/slide" Target="slide20.xml"/><Relationship Id="rId10" Type="http://schemas.openxmlformats.org/officeDocument/2006/relationships/slide" Target="slide24.xml"/><Relationship Id="rId4" Type="http://schemas.openxmlformats.org/officeDocument/2006/relationships/image" Target="../media/image36.png"/><Relationship Id="rId9" Type="http://schemas.openxmlformats.org/officeDocument/2006/relationships/slide" Target="slide28.xml"/></Relationships>
</file>

<file path=ppt/slides/_rels/slide26.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8.xml"/><Relationship Id="rId2" Type="http://schemas.openxmlformats.org/officeDocument/2006/relationships/image" Target="../media/image37.png"/><Relationship Id="rId1" Type="http://schemas.openxmlformats.org/officeDocument/2006/relationships/slideLayout" Target="../slideLayouts/slideLayout41.xml"/><Relationship Id="rId6" Type="http://schemas.openxmlformats.org/officeDocument/2006/relationships/slide" Target="slide23.xml"/><Relationship Id="rId11" Type="http://schemas.openxmlformats.org/officeDocument/2006/relationships/slide" Target="slide26.xml"/><Relationship Id="rId5" Type="http://schemas.openxmlformats.org/officeDocument/2006/relationships/slide" Target="slide22.xml"/><Relationship Id="rId10" Type="http://schemas.openxmlformats.org/officeDocument/2006/relationships/slide" Target="slide27.xml"/><Relationship Id="rId4" Type="http://schemas.openxmlformats.org/officeDocument/2006/relationships/slide" Target="slide21.xml"/><Relationship Id="rId9" Type="http://schemas.openxmlformats.org/officeDocument/2006/relationships/slide" Target="slide25.xml"/></Relationships>
</file>

<file path=ppt/slides/_rels/slide27.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8.xml"/><Relationship Id="rId2" Type="http://schemas.openxmlformats.org/officeDocument/2006/relationships/image" Target="../media/image38.png"/><Relationship Id="rId1" Type="http://schemas.openxmlformats.org/officeDocument/2006/relationships/slideLayout" Target="../slideLayouts/slideLayout42.xml"/><Relationship Id="rId6" Type="http://schemas.openxmlformats.org/officeDocument/2006/relationships/slide" Target="slide23.xml"/><Relationship Id="rId11" Type="http://schemas.openxmlformats.org/officeDocument/2006/relationships/slide" Target="slide26.xml"/><Relationship Id="rId5" Type="http://schemas.openxmlformats.org/officeDocument/2006/relationships/slide" Target="slide22.xml"/><Relationship Id="rId10" Type="http://schemas.openxmlformats.org/officeDocument/2006/relationships/slide" Target="slide27.xml"/><Relationship Id="rId4" Type="http://schemas.openxmlformats.org/officeDocument/2006/relationships/slide" Target="slide21.xml"/><Relationship Id="rId9" Type="http://schemas.openxmlformats.org/officeDocument/2006/relationships/slide" Target="slide25.xml"/></Relationships>
</file>

<file path=ppt/slides/_rels/slide28.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8.xml"/><Relationship Id="rId2" Type="http://schemas.openxmlformats.org/officeDocument/2006/relationships/image" Target="../media/image39.png"/><Relationship Id="rId1" Type="http://schemas.openxmlformats.org/officeDocument/2006/relationships/slideLayout" Target="../slideLayouts/slideLayout43.xml"/><Relationship Id="rId6" Type="http://schemas.openxmlformats.org/officeDocument/2006/relationships/slide" Target="slide23.xml"/><Relationship Id="rId11" Type="http://schemas.openxmlformats.org/officeDocument/2006/relationships/slide" Target="slide26.xml"/><Relationship Id="rId5" Type="http://schemas.openxmlformats.org/officeDocument/2006/relationships/slide" Target="slide22.xml"/><Relationship Id="rId10" Type="http://schemas.openxmlformats.org/officeDocument/2006/relationships/slide" Target="slide27.xml"/><Relationship Id="rId4" Type="http://schemas.openxmlformats.org/officeDocument/2006/relationships/slide" Target="slide21.xml"/><Relationship Id="rId9" Type="http://schemas.openxmlformats.org/officeDocument/2006/relationships/slide" Target="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0m_d8_Nfi28" TargetMode="Externa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34.xml"/><Relationship Id="rId7" Type="http://schemas.openxmlformats.org/officeDocument/2006/relationships/slide" Target="slide37.xml"/><Relationship Id="rId2" Type="http://schemas.openxmlformats.org/officeDocument/2006/relationships/slide" Target="slide33.xml"/><Relationship Id="rId1" Type="http://schemas.openxmlformats.org/officeDocument/2006/relationships/slideLayout" Target="../slideLayouts/slideLayout46.xml"/><Relationship Id="rId6" Type="http://schemas.openxmlformats.org/officeDocument/2006/relationships/slide" Target="slide40.xml"/><Relationship Id="rId5" Type="http://schemas.openxmlformats.org/officeDocument/2006/relationships/slide" Target="slide36.xml"/><Relationship Id="rId10" Type="http://schemas.openxmlformats.org/officeDocument/2006/relationships/image" Target="../media/image45.png"/><Relationship Id="rId4" Type="http://schemas.openxmlformats.org/officeDocument/2006/relationships/slide" Target="slide35.xml"/><Relationship Id="rId9" Type="http://schemas.openxmlformats.org/officeDocument/2006/relationships/slide" Target="slide39.xml"/></Relationships>
</file>

<file path=ppt/slides/_rels/slide33.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33.xml"/><Relationship Id="rId7" Type="http://schemas.openxmlformats.org/officeDocument/2006/relationships/slide" Target="slide40.xml"/><Relationship Id="rId2" Type="http://schemas.openxmlformats.org/officeDocument/2006/relationships/image" Target="../media/image46.jpeg"/><Relationship Id="rId1" Type="http://schemas.openxmlformats.org/officeDocument/2006/relationships/slideLayout" Target="../slideLayouts/slideLayout47.xml"/><Relationship Id="rId6" Type="http://schemas.openxmlformats.org/officeDocument/2006/relationships/slide" Target="slide36.xml"/><Relationship Id="rId11" Type="http://schemas.openxmlformats.org/officeDocument/2006/relationships/image" Target="../media/image47.gif"/><Relationship Id="rId5" Type="http://schemas.openxmlformats.org/officeDocument/2006/relationships/slide" Target="slide35.xml"/><Relationship Id="rId10" Type="http://schemas.openxmlformats.org/officeDocument/2006/relationships/slide" Target="slide39.xml"/><Relationship Id="rId4" Type="http://schemas.openxmlformats.org/officeDocument/2006/relationships/slide" Target="slide34.xml"/><Relationship Id="rId9" Type="http://schemas.openxmlformats.org/officeDocument/2006/relationships/slide" Target="slide38.xml"/></Relationships>
</file>

<file path=ppt/slides/_rels/slide34.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33.xml"/><Relationship Id="rId7" Type="http://schemas.openxmlformats.org/officeDocument/2006/relationships/slide" Target="slide40.xml"/><Relationship Id="rId2" Type="http://schemas.openxmlformats.org/officeDocument/2006/relationships/image" Target="../media/image48.jpeg"/><Relationship Id="rId1" Type="http://schemas.openxmlformats.org/officeDocument/2006/relationships/slideLayout" Target="../slideLayouts/slideLayout48.xml"/><Relationship Id="rId6" Type="http://schemas.openxmlformats.org/officeDocument/2006/relationships/slide" Target="slide36.xml"/><Relationship Id="rId11" Type="http://schemas.openxmlformats.org/officeDocument/2006/relationships/image" Target="../media/image49.gif"/><Relationship Id="rId5" Type="http://schemas.openxmlformats.org/officeDocument/2006/relationships/slide" Target="slide35.xml"/><Relationship Id="rId10" Type="http://schemas.openxmlformats.org/officeDocument/2006/relationships/slide" Target="slide39.xml"/><Relationship Id="rId4" Type="http://schemas.openxmlformats.org/officeDocument/2006/relationships/slide" Target="slide34.xml"/><Relationship Id="rId9" Type="http://schemas.openxmlformats.org/officeDocument/2006/relationships/slide" Target="slide38.xml"/></Relationships>
</file>

<file path=ppt/slides/_rels/slide35.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33.xml"/><Relationship Id="rId7" Type="http://schemas.openxmlformats.org/officeDocument/2006/relationships/slide" Target="slide40.xml"/><Relationship Id="rId2" Type="http://schemas.openxmlformats.org/officeDocument/2006/relationships/image" Target="../media/image50.jpeg"/><Relationship Id="rId1" Type="http://schemas.openxmlformats.org/officeDocument/2006/relationships/slideLayout" Target="../slideLayouts/slideLayout49.xml"/><Relationship Id="rId6" Type="http://schemas.openxmlformats.org/officeDocument/2006/relationships/slide" Target="slide36.xml"/><Relationship Id="rId11" Type="http://schemas.openxmlformats.org/officeDocument/2006/relationships/image" Target="../media/image51.gif"/><Relationship Id="rId5" Type="http://schemas.openxmlformats.org/officeDocument/2006/relationships/slide" Target="slide35.xml"/><Relationship Id="rId10" Type="http://schemas.openxmlformats.org/officeDocument/2006/relationships/slide" Target="slide39.xml"/><Relationship Id="rId4" Type="http://schemas.openxmlformats.org/officeDocument/2006/relationships/slide" Target="slide34.xml"/><Relationship Id="rId9" Type="http://schemas.openxmlformats.org/officeDocument/2006/relationships/slide" Target="slide38.xml"/></Relationships>
</file>

<file path=ppt/slides/_rels/slide36.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53.jpeg"/><Relationship Id="rId7" Type="http://schemas.openxmlformats.org/officeDocument/2006/relationships/slide" Target="slide36.xml"/><Relationship Id="rId12" Type="http://schemas.openxmlformats.org/officeDocument/2006/relationships/image" Target="../media/image54.gif"/><Relationship Id="rId2" Type="http://schemas.openxmlformats.org/officeDocument/2006/relationships/image" Target="../media/image52.jpeg"/><Relationship Id="rId1" Type="http://schemas.openxmlformats.org/officeDocument/2006/relationships/slideLayout" Target="../slideLayouts/slideLayout50.xml"/><Relationship Id="rId6" Type="http://schemas.openxmlformats.org/officeDocument/2006/relationships/slide" Target="slide35.xml"/><Relationship Id="rId11" Type="http://schemas.openxmlformats.org/officeDocument/2006/relationships/slide" Target="slide39.xml"/><Relationship Id="rId5" Type="http://schemas.openxmlformats.org/officeDocument/2006/relationships/slide" Target="slide34.xml"/><Relationship Id="rId10" Type="http://schemas.openxmlformats.org/officeDocument/2006/relationships/slide" Target="slide38.xml"/><Relationship Id="rId4" Type="http://schemas.openxmlformats.org/officeDocument/2006/relationships/slide" Target="slide33.xml"/><Relationship Id="rId9" Type="http://schemas.openxmlformats.org/officeDocument/2006/relationships/slide" Target="slide37.xml"/></Relationships>
</file>

<file path=ppt/slides/_rels/slide37.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33.xml"/><Relationship Id="rId7" Type="http://schemas.openxmlformats.org/officeDocument/2006/relationships/slide" Target="slide40.xml"/><Relationship Id="rId12" Type="http://schemas.openxmlformats.org/officeDocument/2006/relationships/image" Target="../media/image57.gif"/><Relationship Id="rId2" Type="http://schemas.openxmlformats.org/officeDocument/2006/relationships/image" Target="../media/image55.jpeg"/><Relationship Id="rId1" Type="http://schemas.openxmlformats.org/officeDocument/2006/relationships/slideLayout" Target="../slideLayouts/slideLayout51.xml"/><Relationship Id="rId6" Type="http://schemas.openxmlformats.org/officeDocument/2006/relationships/slide" Target="slide36.xml"/><Relationship Id="rId11" Type="http://schemas.openxmlformats.org/officeDocument/2006/relationships/image" Target="../media/image56.gif"/><Relationship Id="rId5" Type="http://schemas.openxmlformats.org/officeDocument/2006/relationships/slide" Target="slide35.xml"/><Relationship Id="rId10" Type="http://schemas.openxmlformats.org/officeDocument/2006/relationships/slide" Target="slide39.xml"/><Relationship Id="rId4" Type="http://schemas.openxmlformats.org/officeDocument/2006/relationships/slide" Target="slide34.xml"/><Relationship Id="rId9" Type="http://schemas.openxmlformats.org/officeDocument/2006/relationships/slide" Target="slide38.xml"/></Relationships>
</file>

<file path=ppt/slides/_rels/slide38.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33.xml"/><Relationship Id="rId7" Type="http://schemas.openxmlformats.org/officeDocument/2006/relationships/slide" Target="slide40.xml"/><Relationship Id="rId2" Type="http://schemas.openxmlformats.org/officeDocument/2006/relationships/image" Target="../media/image58.jpeg"/><Relationship Id="rId1" Type="http://schemas.openxmlformats.org/officeDocument/2006/relationships/slideLayout" Target="../slideLayouts/slideLayout52.xml"/><Relationship Id="rId6" Type="http://schemas.openxmlformats.org/officeDocument/2006/relationships/slide" Target="slide36.xml"/><Relationship Id="rId11" Type="http://schemas.openxmlformats.org/officeDocument/2006/relationships/image" Target="../media/image59.gif"/><Relationship Id="rId5" Type="http://schemas.openxmlformats.org/officeDocument/2006/relationships/slide" Target="slide35.xml"/><Relationship Id="rId10" Type="http://schemas.openxmlformats.org/officeDocument/2006/relationships/slide" Target="slide39.xml"/><Relationship Id="rId4" Type="http://schemas.openxmlformats.org/officeDocument/2006/relationships/slide" Target="slide34.xml"/><Relationship Id="rId9" Type="http://schemas.openxmlformats.org/officeDocument/2006/relationships/slide" Target="slide38.xml"/></Relationships>
</file>

<file path=ppt/slides/_rels/slide39.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33.xml"/><Relationship Id="rId7" Type="http://schemas.openxmlformats.org/officeDocument/2006/relationships/slide" Target="slide40.xml"/><Relationship Id="rId2" Type="http://schemas.openxmlformats.org/officeDocument/2006/relationships/image" Target="../media/image60.jpeg"/><Relationship Id="rId1" Type="http://schemas.openxmlformats.org/officeDocument/2006/relationships/slideLayout" Target="../slideLayouts/slideLayout53.xml"/><Relationship Id="rId6" Type="http://schemas.openxmlformats.org/officeDocument/2006/relationships/slide" Target="slide36.xml"/><Relationship Id="rId11" Type="http://schemas.openxmlformats.org/officeDocument/2006/relationships/image" Target="../media/image61.gif"/><Relationship Id="rId5" Type="http://schemas.openxmlformats.org/officeDocument/2006/relationships/slide" Target="slide35.xml"/><Relationship Id="rId10" Type="http://schemas.openxmlformats.org/officeDocument/2006/relationships/slide" Target="slide39.xml"/><Relationship Id="rId4" Type="http://schemas.openxmlformats.org/officeDocument/2006/relationships/slide" Target="slide34.xml"/><Relationship Id="rId9" Type="http://schemas.openxmlformats.org/officeDocument/2006/relationships/slide" Target="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3" Type="http://schemas.openxmlformats.org/officeDocument/2006/relationships/slide" Target="slide42.xml"/><Relationship Id="rId7" Type="http://schemas.openxmlformats.org/officeDocument/2006/relationships/image" Target="../media/image62.jpeg"/><Relationship Id="rId2" Type="http://schemas.openxmlformats.org/officeDocument/2006/relationships/slide" Target="slide41.xml"/><Relationship Id="rId1" Type="http://schemas.openxmlformats.org/officeDocument/2006/relationships/slideLayout" Target="../slideLayouts/slideLayout54.xml"/><Relationship Id="rId6" Type="http://schemas.openxmlformats.org/officeDocument/2006/relationships/slide" Target="slide54.xml"/><Relationship Id="rId5" Type="http://schemas.openxmlformats.org/officeDocument/2006/relationships/slide" Target="slide44.xml"/><Relationship Id="rId4" Type="http://schemas.openxmlformats.org/officeDocument/2006/relationships/slide" Target="slide43.xml"/></Relationships>
</file>

<file path=ppt/slides/_rels/slide41.xml.rels><?xml version="1.0" encoding="UTF-8" standalone="yes"?>
<Relationships xmlns="http://schemas.openxmlformats.org/package/2006/relationships"><Relationship Id="rId8" Type="http://schemas.openxmlformats.org/officeDocument/2006/relationships/image" Target="../media/image64.gif"/><Relationship Id="rId3" Type="http://schemas.openxmlformats.org/officeDocument/2006/relationships/slide" Target="slide41.xml"/><Relationship Id="rId7" Type="http://schemas.openxmlformats.org/officeDocument/2006/relationships/slide" Target="slide54.xml"/><Relationship Id="rId2" Type="http://schemas.openxmlformats.org/officeDocument/2006/relationships/image" Target="../media/image63.jpeg"/><Relationship Id="rId1" Type="http://schemas.openxmlformats.org/officeDocument/2006/relationships/slideLayout" Target="../slideLayouts/slideLayout55.xml"/><Relationship Id="rId6" Type="http://schemas.openxmlformats.org/officeDocument/2006/relationships/slide" Target="slide44.xml"/><Relationship Id="rId5" Type="http://schemas.openxmlformats.org/officeDocument/2006/relationships/slide" Target="slide43.xml"/><Relationship Id="rId4" Type="http://schemas.openxmlformats.org/officeDocument/2006/relationships/slide" Target="slide42.xml"/></Relationships>
</file>

<file path=ppt/slides/_rels/slide42.xml.rels><?xml version="1.0" encoding="UTF-8" standalone="yes"?>
<Relationships xmlns="http://schemas.openxmlformats.org/package/2006/relationships"><Relationship Id="rId8" Type="http://schemas.openxmlformats.org/officeDocument/2006/relationships/image" Target="../media/image66.gif"/><Relationship Id="rId3" Type="http://schemas.openxmlformats.org/officeDocument/2006/relationships/slide" Target="slide41.xml"/><Relationship Id="rId7" Type="http://schemas.openxmlformats.org/officeDocument/2006/relationships/slide" Target="slide54.xml"/><Relationship Id="rId2" Type="http://schemas.openxmlformats.org/officeDocument/2006/relationships/image" Target="../media/image65.png"/><Relationship Id="rId1" Type="http://schemas.openxmlformats.org/officeDocument/2006/relationships/slideLayout" Target="../slideLayouts/slideLayout56.xml"/><Relationship Id="rId6" Type="http://schemas.openxmlformats.org/officeDocument/2006/relationships/slide" Target="slide44.xml"/><Relationship Id="rId5" Type="http://schemas.openxmlformats.org/officeDocument/2006/relationships/slide" Target="slide43.xml"/><Relationship Id="rId4" Type="http://schemas.openxmlformats.org/officeDocument/2006/relationships/slide" Target="slide42.xml"/><Relationship Id="rId9" Type="http://schemas.openxmlformats.org/officeDocument/2006/relationships/image" Target="../media/image67.gif"/></Relationships>
</file>

<file path=ppt/slides/_rels/slide43.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slide" Target="slide42.xml"/><Relationship Id="rId7" Type="http://schemas.openxmlformats.org/officeDocument/2006/relationships/slide" Target="slide54.xml"/><Relationship Id="rId2" Type="http://schemas.openxmlformats.org/officeDocument/2006/relationships/slide" Target="slide41.xml"/><Relationship Id="rId1" Type="http://schemas.openxmlformats.org/officeDocument/2006/relationships/slideLayout" Target="../slideLayouts/slideLayout57.xml"/><Relationship Id="rId6" Type="http://schemas.openxmlformats.org/officeDocument/2006/relationships/image" Target="../media/image68.gif"/><Relationship Id="rId5" Type="http://schemas.openxmlformats.org/officeDocument/2006/relationships/slide" Target="slide44.xml"/><Relationship Id="rId4" Type="http://schemas.openxmlformats.org/officeDocument/2006/relationships/slide" Target="slide43.xml"/></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 Target="slide42.xml"/><Relationship Id="rId7" Type="http://schemas.openxmlformats.org/officeDocument/2006/relationships/image" Target="../media/image70.gif"/><Relationship Id="rId2" Type="http://schemas.openxmlformats.org/officeDocument/2006/relationships/slide" Target="slide41.xml"/><Relationship Id="rId1" Type="http://schemas.openxmlformats.org/officeDocument/2006/relationships/slideLayout" Target="../slideLayouts/slideLayout58.xml"/><Relationship Id="rId6" Type="http://schemas.openxmlformats.org/officeDocument/2006/relationships/slide" Target="slide54.xml"/><Relationship Id="rId5" Type="http://schemas.openxmlformats.org/officeDocument/2006/relationships/slide" Target="slide44.xml"/><Relationship Id="rId4" Type="http://schemas.openxmlformats.org/officeDocument/2006/relationships/slide" Target="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7.xml"/><Relationship Id="rId1" Type="http://schemas.openxmlformats.org/officeDocument/2006/relationships/slideLayout" Target="../slideLayouts/slideLayout59.xml"/><Relationship Id="rId6" Type="http://schemas.openxmlformats.org/officeDocument/2006/relationships/image" Target="../media/image74.png"/><Relationship Id="rId5" Type="http://schemas.openxmlformats.org/officeDocument/2006/relationships/slide" Target="slide50.xml"/><Relationship Id="rId4" Type="http://schemas.openxmlformats.org/officeDocument/2006/relationships/slide" Target="slide49.xml"/></Relationships>
</file>

<file path=ppt/slides/_rels/slide47.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76.png"/><Relationship Id="rId7" Type="http://schemas.openxmlformats.org/officeDocument/2006/relationships/slide" Target="slide49.xml"/><Relationship Id="rId2" Type="http://schemas.openxmlformats.org/officeDocument/2006/relationships/image" Target="../media/image75.png"/><Relationship Id="rId1" Type="http://schemas.openxmlformats.org/officeDocument/2006/relationships/slideLayout" Target="../slideLayouts/slideLayout60.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7.xml"/><Relationship Id="rId1" Type="http://schemas.openxmlformats.org/officeDocument/2006/relationships/slideLayout" Target="../slideLayouts/slideLayout61.xml"/><Relationship Id="rId6" Type="http://schemas.openxmlformats.org/officeDocument/2006/relationships/image" Target="../media/image78.png"/><Relationship Id="rId5" Type="http://schemas.openxmlformats.org/officeDocument/2006/relationships/slide" Target="slide50.xml"/><Relationship Id="rId4" Type="http://schemas.openxmlformats.org/officeDocument/2006/relationships/slide" Target="slide49.xml"/></Relationships>
</file>

<file path=ppt/slides/_rels/slide49.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80.png"/><Relationship Id="rId7" Type="http://schemas.openxmlformats.org/officeDocument/2006/relationships/slide" Target="slide50.xml"/><Relationship Id="rId2" Type="http://schemas.openxmlformats.org/officeDocument/2006/relationships/image" Target="../media/image79.png"/><Relationship Id="rId1" Type="http://schemas.openxmlformats.org/officeDocument/2006/relationships/slideLayout" Target="../slideLayouts/slideLayout62.xml"/><Relationship Id="rId6" Type="http://schemas.openxmlformats.org/officeDocument/2006/relationships/slide" Target="slide49.xml"/><Relationship Id="rId5" Type="http://schemas.openxmlformats.org/officeDocument/2006/relationships/slide" Target="slide47.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slide" Target="slide48.xml"/><Relationship Id="rId2" Type="http://schemas.openxmlformats.org/officeDocument/2006/relationships/image" Target="../media/image82.png"/><Relationship Id="rId1" Type="http://schemas.openxmlformats.org/officeDocument/2006/relationships/slideLayout" Target="../slideLayouts/slideLayout63.xml"/><Relationship Id="rId6" Type="http://schemas.openxmlformats.org/officeDocument/2006/relationships/slide" Target="slide50.xml"/><Relationship Id="rId5" Type="http://schemas.openxmlformats.org/officeDocument/2006/relationships/slide" Target="slide49.xml"/><Relationship Id="rId4" Type="http://schemas.openxmlformats.org/officeDocument/2006/relationships/slide" Target="slide47.xml"/></Relationships>
</file>

<file path=ppt/slides/_rels/slide51.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3.xml"/><Relationship Id="rId1" Type="http://schemas.openxmlformats.org/officeDocument/2006/relationships/slideLayout" Target="../slideLayouts/slideLayout64.xml"/><Relationship Id="rId6" Type="http://schemas.openxmlformats.org/officeDocument/2006/relationships/slide" Target="slide55.xml"/><Relationship Id="rId5" Type="http://schemas.openxmlformats.org/officeDocument/2006/relationships/slide" Target="slide57.xml"/><Relationship Id="rId4" Type="http://schemas.openxmlformats.org/officeDocument/2006/relationships/slide" Target="slide56.xml"/></Relationships>
</file>

<file path=ppt/slides/_rels/slide53.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slide" Target="slide53.xml"/><Relationship Id="rId7" Type="http://schemas.openxmlformats.org/officeDocument/2006/relationships/slide" Target="slide55.xml"/><Relationship Id="rId2" Type="http://schemas.openxmlformats.org/officeDocument/2006/relationships/image" Target="../media/image85.png"/><Relationship Id="rId1" Type="http://schemas.openxmlformats.org/officeDocument/2006/relationships/slideLayout" Target="../slideLayouts/slideLayout65.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s>
</file>

<file path=ppt/slides/_rels/slide54.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slide" Target="slide53.xml"/><Relationship Id="rId7" Type="http://schemas.openxmlformats.org/officeDocument/2006/relationships/slide" Target="slide55.xml"/><Relationship Id="rId2" Type="http://schemas.openxmlformats.org/officeDocument/2006/relationships/image" Target="../media/image87.png"/><Relationship Id="rId1" Type="http://schemas.openxmlformats.org/officeDocument/2006/relationships/slideLayout" Target="../slideLayouts/slideLayout66.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s>
</file>

<file path=ppt/slides/_rels/slide55.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image" Target="../media/image90.png"/><Relationship Id="rId7" Type="http://schemas.openxmlformats.org/officeDocument/2006/relationships/slide" Target="slide56.xml"/><Relationship Id="rId2" Type="http://schemas.openxmlformats.org/officeDocument/2006/relationships/image" Target="../media/image89.png"/><Relationship Id="rId1" Type="http://schemas.openxmlformats.org/officeDocument/2006/relationships/slideLayout" Target="../slideLayouts/slideLayout67.xml"/><Relationship Id="rId6" Type="http://schemas.openxmlformats.org/officeDocument/2006/relationships/slide" Target="slide54.xml"/><Relationship Id="rId5" Type="http://schemas.openxmlformats.org/officeDocument/2006/relationships/slide" Target="slide53.xml"/><Relationship Id="rId4" Type="http://schemas.openxmlformats.org/officeDocument/2006/relationships/image" Target="../media/image91.jpeg"/><Relationship Id="rId9" Type="http://schemas.openxmlformats.org/officeDocument/2006/relationships/slide" Target="slide55.xml"/></Relationships>
</file>

<file path=ppt/slides/_rels/slide56.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93.png"/><Relationship Id="rId7" Type="http://schemas.openxmlformats.org/officeDocument/2006/relationships/slide" Target="slide57.xml"/><Relationship Id="rId2" Type="http://schemas.openxmlformats.org/officeDocument/2006/relationships/image" Target="../media/image92.jpeg"/><Relationship Id="rId1" Type="http://schemas.openxmlformats.org/officeDocument/2006/relationships/slideLayout" Target="../slideLayouts/slideLayout68.xml"/><Relationship Id="rId6" Type="http://schemas.openxmlformats.org/officeDocument/2006/relationships/slide" Target="slide56.xml"/><Relationship Id="rId5" Type="http://schemas.openxmlformats.org/officeDocument/2006/relationships/slide" Target="slide54.xml"/><Relationship Id="rId4" Type="http://schemas.openxmlformats.org/officeDocument/2006/relationships/slide" Target="slide53.xml"/></Relationships>
</file>

<file path=ppt/slides/_rels/slide57.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jpeg"/><Relationship Id="rId1" Type="http://schemas.openxmlformats.org/officeDocument/2006/relationships/slideLayout" Target="../slideLayouts/slideLayout69.xml"/></Relationships>
</file>

<file path=ppt/slides/_rels/slide5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2.xml"/></Relationships>
</file>

<file path=ppt/slides/_rels/slide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AF312070-48A4-5747-9D6B-7C0A11EDBD88}"/>
              </a:ext>
            </a:extLst>
          </p:cNvPr>
          <p:cNvCxnSpPr/>
          <p:nvPr/>
        </p:nvCxnSpPr>
        <p:spPr>
          <a:xfrm>
            <a:off x="360607" y="5278983"/>
            <a:ext cx="448184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1028700" y="2527300"/>
            <a:ext cx="10515600" cy="1325563"/>
          </a:xfrm>
        </p:spPr>
        <p:txBody>
          <a:bodyPr/>
          <a:lstStyle/>
          <a:p>
            <a:pPr algn="ctr"/>
            <a:r>
              <a:rPr lang="es-ES" dirty="0"/>
              <a:t>TELEMÁTICA</a:t>
            </a:r>
            <a:endParaRPr lang="es-CR" dirty="0"/>
          </a:p>
        </p:txBody>
      </p:sp>
    </p:spTree>
    <p:extLst>
      <p:ext uri="{BB962C8B-B14F-4D97-AF65-F5344CB8AC3E}">
        <p14:creationId xmlns:p14="http://schemas.microsoft.com/office/powerpoint/2010/main" val="340600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2241A4D-8A17-1D4B-A898-DE48FB0EEB4C}"/>
              </a:ext>
            </a:extLst>
          </p:cNvPr>
          <p:cNvSpPr txBox="1"/>
          <p:nvPr/>
        </p:nvSpPr>
        <p:spPr>
          <a:xfrm>
            <a:off x="639604" y="1869435"/>
            <a:ext cx="6542033" cy="1446550"/>
          </a:xfrm>
          <a:prstGeom prst="rect">
            <a:avLst/>
          </a:prstGeom>
          <a:noFill/>
        </p:spPr>
        <p:txBody>
          <a:bodyPr wrap="square" rtlCol="0">
            <a:spAutoFit/>
          </a:bodyPr>
          <a:lstStyle/>
          <a:p>
            <a:pPr algn="ctr"/>
            <a:r>
              <a:rPr lang="es-CR" sz="4400" b="1" dirty="0"/>
              <a:t>Elementos Físicos de un ordenador</a:t>
            </a:r>
            <a:endParaRPr lang="es-CR" sz="4400" b="1" dirty="0">
              <a:latin typeface="Arial" panose="020B0604020202020204" pitchFamily="34" charset="0"/>
              <a:cs typeface="Arial" panose="020B0604020202020204" pitchFamily="34" charset="0"/>
            </a:endParaRPr>
          </a:p>
        </p:txBody>
      </p:sp>
      <p:cxnSp>
        <p:nvCxnSpPr>
          <p:cNvPr id="6" name="Conector recto 5">
            <a:extLst>
              <a:ext uri="{FF2B5EF4-FFF2-40B4-BE49-F238E27FC236}">
                <a16:creationId xmlns:a16="http://schemas.microsoft.com/office/drawing/2014/main" id="{4ADFEE30-7F4D-1540-ADBF-AFA5DA8C6479}"/>
              </a:ext>
            </a:extLst>
          </p:cNvPr>
          <p:cNvCxnSpPr>
            <a:cxnSpLocks/>
          </p:cNvCxnSpPr>
          <p:nvPr/>
        </p:nvCxnSpPr>
        <p:spPr>
          <a:xfrm>
            <a:off x="639604" y="3993093"/>
            <a:ext cx="591377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6" name="Picture 2" descr="Cómo saber qué modelo de ordenador tengo">
            <a:extLst>
              <a:ext uri="{FF2B5EF4-FFF2-40B4-BE49-F238E27FC236}">
                <a16:creationId xmlns:a16="http://schemas.microsoft.com/office/drawing/2014/main" id="{0E4A9A66-14FF-4E0B-AF7D-8C5958637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289" y="2023546"/>
            <a:ext cx="3889107" cy="212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992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as partes de la computad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960" y="2392294"/>
            <a:ext cx="4200525" cy="26574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29130F5-93BC-4651-89A9-068EF7811052}"/>
              </a:ext>
            </a:extLst>
          </p:cNvPr>
          <p:cNvSpPr/>
          <p:nvPr/>
        </p:nvSpPr>
        <p:spPr>
          <a:xfrm>
            <a:off x="1315092" y="729466"/>
            <a:ext cx="10034780" cy="646331"/>
          </a:xfrm>
          <a:prstGeom prst="rect">
            <a:avLst/>
          </a:prstGeom>
        </p:spPr>
        <p:txBody>
          <a:bodyPr wrap="square">
            <a:spAutoFit/>
          </a:bodyPr>
          <a:lstStyle/>
          <a:p>
            <a:r>
              <a:rPr lang="es-CR" sz="3600" b="1" dirty="0">
                <a:solidFill>
                  <a:srgbClr val="2A338B"/>
                </a:solidFill>
                <a:latin typeface="Century Gothic" panose="020B0502020202020204" pitchFamily="34" charset="0"/>
              </a:rPr>
              <a:t>-Partes de la computadora y sus funciones</a:t>
            </a:r>
            <a:endParaRPr lang="en-US" sz="3600" b="1" dirty="0">
              <a:solidFill>
                <a:srgbClr val="2A338B"/>
              </a:solidFill>
              <a:latin typeface="Century Gothic" panose="020B0502020202020204" pitchFamily="34" charset="0"/>
            </a:endParaRPr>
          </a:p>
        </p:txBody>
      </p:sp>
    </p:spTree>
    <p:extLst>
      <p:ext uri="{BB962C8B-B14F-4D97-AF65-F5344CB8AC3E}">
        <p14:creationId xmlns:p14="http://schemas.microsoft.com/office/powerpoint/2010/main" val="325520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uadroTexto 7"/>
          <p:cNvSpPr txBox="1"/>
          <p:nvPr/>
        </p:nvSpPr>
        <p:spPr>
          <a:xfrm>
            <a:off x="4965430" y="629268"/>
            <a:ext cx="6586491" cy="128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err="1">
                <a:solidFill>
                  <a:srgbClr val="031EA0"/>
                </a:solidFill>
                <a:latin typeface="Century Gothic" panose="020B0502020202020204" pitchFamily="34" charset="0"/>
                <a:ea typeface="+mj-ea"/>
                <a:cs typeface="+mj-cs"/>
              </a:rPr>
              <a:t>Gabinete</a:t>
            </a:r>
            <a:r>
              <a:rPr lang="en-US" sz="4400" b="1" dirty="0">
                <a:solidFill>
                  <a:srgbClr val="031EA0"/>
                </a:solidFill>
                <a:latin typeface="Century Gothic" panose="020B0502020202020204" pitchFamily="34" charset="0"/>
                <a:ea typeface="+mj-ea"/>
                <a:cs typeface="+mj-cs"/>
              </a:rPr>
              <a:t> o </a:t>
            </a:r>
            <a:r>
              <a:rPr lang="en-US" sz="4400" b="1" dirty="0" err="1">
                <a:solidFill>
                  <a:srgbClr val="031EA0"/>
                </a:solidFill>
                <a:latin typeface="Century Gothic" panose="020B0502020202020204" pitchFamily="34" charset="0"/>
                <a:ea typeface="+mj-ea"/>
                <a:cs typeface="+mj-cs"/>
              </a:rPr>
              <a:t>carcasa</a:t>
            </a:r>
            <a:endParaRPr lang="en-US" sz="4400" b="1" dirty="0">
              <a:solidFill>
                <a:srgbClr val="031EA0"/>
              </a:solidFill>
              <a:latin typeface="Century Gothic" panose="020B0502020202020204" pitchFamily="34" charset="0"/>
              <a:ea typeface="+mj-ea"/>
              <a:cs typeface="+mj-cs"/>
            </a:endParaRPr>
          </a:p>
        </p:txBody>
      </p:sp>
      <p:sp>
        <p:nvSpPr>
          <p:cNvPr id="9" name="Rectángulo 8"/>
          <p:cNvSpPr/>
          <p:nvPr/>
        </p:nvSpPr>
        <p:spPr>
          <a:xfrm>
            <a:off x="4965431" y="2438400"/>
            <a:ext cx="6586489" cy="3785419"/>
          </a:xfrm>
          <a:prstGeom prst="rect">
            <a:avLst/>
          </a:prstGeom>
        </p:spPr>
        <p:txBody>
          <a:bodyPr vert="horz" lIns="91440" tIns="45720" rIns="91440" bIns="45720" rtlCol="0">
            <a:normAutofit/>
          </a:bodyPr>
          <a:lstStyle/>
          <a:p>
            <a:pPr indent="-228600" algn="just">
              <a:lnSpc>
                <a:spcPct val="150000"/>
              </a:lnSpc>
              <a:spcAft>
                <a:spcPts val="600"/>
              </a:spcAft>
              <a:buFont typeface="Arial" panose="020B0604020202020204" pitchFamily="34" charset="0"/>
              <a:buChar char="•"/>
            </a:pPr>
            <a:r>
              <a:rPr lang="en-US" sz="2000" dirty="0">
                <a:latin typeface="Century Gothic" panose="020B0502020202020204" pitchFamily="34" charset="0"/>
              </a:rPr>
              <a:t>La </a:t>
            </a:r>
            <a:r>
              <a:rPr lang="en-US" sz="2000" dirty="0" err="1">
                <a:latin typeface="Century Gothic" panose="020B0502020202020204" pitchFamily="34" charset="0"/>
              </a:rPr>
              <a:t>función</a:t>
            </a:r>
            <a:r>
              <a:rPr lang="en-US" sz="2000" dirty="0">
                <a:latin typeface="Century Gothic" panose="020B0502020202020204" pitchFamily="34" charset="0"/>
              </a:rPr>
              <a:t> principal del </a:t>
            </a:r>
            <a:r>
              <a:rPr lang="en-US" sz="2000" dirty="0" err="1">
                <a:latin typeface="Century Gothic" panose="020B0502020202020204" pitchFamily="34" charset="0"/>
              </a:rPr>
              <a:t>gabinete</a:t>
            </a:r>
            <a:r>
              <a:rPr lang="en-US" sz="2000" dirty="0">
                <a:latin typeface="Century Gothic" panose="020B0502020202020204" pitchFamily="34" charset="0"/>
              </a:rPr>
              <a:t> es </a:t>
            </a:r>
            <a:r>
              <a:rPr lang="en-US" sz="2000" dirty="0" err="1">
                <a:latin typeface="Century Gothic" panose="020B0502020202020204" pitchFamily="34" charset="0"/>
              </a:rPr>
              <a:t>guardar</a:t>
            </a:r>
            <a:r>
              <a:rPr lang="en-US" sz="2000" dirty="0">
                <a:latin typeface="Century Gothic" panose="020B0502020202020204" pitchFamily="34" charset="0"/>
              </a:rPr>
              <a:t>, </a:t>
            </a:r>
            <a:r>
              <a:rPr lang="en-US" sz="2000" dirty="0" err="1">
                <a:latin typeface="Century Gothic" panose="020B0502020202020204" pitchFamily="34" charset="0"/>
              </a:rPr>
              <a:t>proteger</a:t>
            </a:r>
            <a:r>
              <a:rPr lang="en-US" sz="2000" dirty="0">
                <a:latin typeface="Century Gothic" panose="020B0502020202020204" pitchFamily="34" charset="0"/>
              </a:rPr>
              <a:t> y </a:t>
            </a:r>
            <a:r>
              <a:rPr lang="en-US" sz="2000" dirty="0" err="1">
                <a:latin typeface="Century Gothic" panose="020B0502020202020204" pitchFamily="34" charset="0"/>
              </a:rPr>
              <a:t>ventilar</a:t>
            </a:r>
            <a:r>
              <a:rPr lang="en-US" sz="2000" dirty="0">
                <a:latin typeface="Century Gothic" panose="020B0502020202020204" pitchFamily="34" charset="0"/>
              </a:rPr>
              <a:t> </a:t>
            </a:r>
            <a:r>
              <a:rPr lang="en-US" sz="2000" dirty="0" err="1">
                <a:latin typeface="Century Gothic" panose="020B0502020202020204" pitchFamily="34" charset="0"/>
              </a:rPr>
              <a:t>todas</a:t>
            </a:r>
            <a:r>
              <a:rPr lang="en-US" sz="2000" dirty="0">
                <a:latin typeface="Century Gothic" panose="020B0502020202020204" pitchFamily="34" charset="0"/>
              </a:rPr>
              <a:t> los </a:t>
            </a:r>
            <a:r>
              <a:rPr lang="en-US" sz="2000" dirty="0" err="1">
                <a:latin typeface="Century Gothic" panose="020B0502020202020204" pitchFamily="34" charset="0"/>
              </a:rPr>
              <a:t>componentes</a:t>
            </a:r>
            <a:r>
              <a:rPr lang="en-US" sz="2000" dirty="0">
                <a:latin typeface="Century Gothic" panose="020B0502020202020204" pitchFamily="34" charset="0"/>
              </a:rPr>
              <a:t> que se </a:t>
            </a:r>
            <a:r>
              <a:rPr lang="en-US" sz="2000" dirty="0" err="1">
                <a:latin typeface="Century Gothic" panose="020B0502020202020204" pitchFamily="34" charset="0"/>
              </a:rPr>
              <a:t>guardan</a:t>
            </a:r>
            <a:r>
              <a:rPr lang="en-US" sz="2000" dirty="0">
                <a:latin typeface="Century Gothic" panose="020B0502020202020204" pitchFamily="34" charset="0"/>
              </a:rPr>
              <a:t> </a:t>
            </a:r>
            <a:r>
              <a:rPr lang="en-US" sz="2000" dirty="0" err="1">
                <a:latin typeface="Century Gothic" panose="020B0502020202020204" pitchFamily="34" charset="0"/>
              </a:rPr>
              <a:t>en</a:t>
            </a:r>
            <a:r>
              <a:rPr lang="en-US" sz="2000" dirty="0">
                <a:latin typeface="Century Gothic" panose="020B0502020202020204" pitchFamily="34" charset="0"/>
              </a:rPr>
              <a:t> </a:t>
            </a:r>
            <a:r>
              <a:rPr lang="en-US" sz="2000" dirty="0" err="1">
                <a:latin typeface="Century Gothic" panose="020B0502020202020204" pitchFamily="34" charset="0"/>
              </a:rPr>
              <a:t>su</a:t>
            </a:r>
            <a:r>
              <a:rPr lang="en-US" sz="2000" dirty="0">
                <a:latin typeface="Century Gothic" panose="020B0502020202020204" pitchFamily="34" charset="0"/>
              </a:rPr>
              <a:t> interior, </a:t>
            </a:r>
            <a:r>
              <a:rPr lang="en-US" sz="2000" dirty="0" err="1">
                <a:latin typeface="Century Gothic" panose="020B0502020202020204" pitchFamily="34" charset="0"/>
              </a:rPr>
              <a:t>como</a:t>
            </a:r>
            <a:r>
              <a:rPr lang="en-US" sz="2000" dirty="0">
                <a:latin typeface="Century Gothic" panose="020B0502020202020204" pitchFamily="34" charset="0"/>
              </a:rPr>
              <a:t> por </a:t>
            </a:r>
            <a:r>
              <a:rPr lang="en-US" sz="2000" dirty="0" err="1">
                <a:latin typeface="Century Gothic" panose="020B0502020202020204" pitchFamily="34" charset="0"/>
              </a:rPr>
              <a:t>ejemplo</a:t>
            </a:r>
            <a:r>
              <a:rPr lang="en-US" sz="2000" dirty="0">
                <a:latin typeface="Century Gothic" panose="020B0502020202020204" pitchFamily="34" charset="0"/>
              </a:rPr>
              <a:t> la </a:t>
            </a:r>
            <a:r>
              <a:rPr lang="en-US" sz="2000" dirty="0" err="1">
                <a:latin typeface="Century Gothic" panose="020B0502020202020204" pitchFamily="34" charset="0"/>
              </a:rPr>
              <a:t>tarjeta</a:t>
            </a:r>
            <a:r>
              <a:rPr lang="en-US" sz="2000" dirty="0">
                <a:latin typeface="Century Gothic" panose="020B0502020202020204" pitchFamily="34" charset="0"/>
              </a:rPr>
              <a:t> </a:t>
            </a:r>
            <a:r>
              <a:rPr lang="en-US" sz="2000" dirty="0" err="1">
                <a:latin typeface="Century Gothic" panose="020B0502020202020204" pitchFamily="34" charset="0"/>
              </a:rPr>
              <a:t>madre</a:t>
            </a:r>
            <a:r>
              <a:rPr lang="en-US" sz="2000" dirty="0">
                <a:latin typeface="Century Gothic" panose="020B0502020202020204" pitchFamily="34" charset="0"/>
              </a:rPr>
              <a:t>, la </a:t>
            </a:r>
            <a:r>
              <a:rPr lang="en-US" sz="2000" dirty="0" err="1">
                <a:latin typeface="Century Gothic" panose="020B0502020202020204" pitchFamily="34" charset="0"/>
              </a:rPr>
              <a:t>memoria</a:t>
            </a:r>
            <a:r>
              <a:rPr lang="en-US" sz="2000" dirty="0">
                <a:latin typeface="Century Gothic" panose="020B0502020202020204" pitchFamily="34" charset="0"/>
              </a:rPr>
              <a:t> RAM entre </a:t>
            </a:r>
            <a:r>
              <a:rPr lang="en-US" sz="2000" dirty="0" err="1">
                <a:latin typeface="Century Gothic" panose="020B0502020202020204" pitchFamily="34" charset="0"/>
              </a:rPr>
              <a:t>otras</a:t>
            </a:r>
            <a:r>
              <a:rPr lang="en-US" sz="2000" dirty="0">
                <a:latin typeface="Century Gothic" panose="020B0502020202020204" pitchFamily="34" charset="0"/>
              </a:rPr>
              <a:t> </a:t>
            </a:r>
            <a:r>
              <a:rPr lang="en-US" sz="2000" dirty="0" err="1">
                <a:latin typeface="Century Gothic" panose="020B0502020202020204" pitchFamily="34" charset="0"/>
              </a:rPr>
              <a:t>partes</a:t>
            </a:r>
            <a:r>
              <a:rPr lang="en-US" sz="2000" dirty="0">
                <a:latin typeface="Century Gothic" panose="020B0502020202020204" pitchFamily="34" charset="0"/>
              </a:rPr>
              <a:t>.</a:t>
            </a:r>
          </a:p>
          <a:p>
            <a:pPr indent="-228600">
              <a:lnSpc>
                <a:spcPct val="90000"/>
              </a:lnSpc>
              <a:spcAft>
                <a:spcPts val="600"/>
              </a:spcAft>
              <a:buFont typeface="Arial" panose="020B0604020202020204" pitchFamily="34" charset="0"/>
              <a:buChar char="•"/>
            </a:pPr>
            <a:endParaRPr lang="en-US" sz="2000" dirty="0"/>
          </a:p>
        </p:txBody>
      </p:sp>
      <p:pic>
        <p:nvPicPr>
          <p:cNvPr id="8194" name="Picture 2" descr="partes de la computadora y sus funciones gabinete de pc"/>
          <p:cNvPicPr>
            <a:picLocks noChangeAspect="1" noChangeArrowheads="1"/>
          </p:cNvPicPr>
          <p:nvPr/>
        </p:nvPicPr>
        <p:blipFill rotWithShape="1">
          <a:blip r:embed="rId2">
            <a:extLst>
              <a:ext uri="{28A0092B-C50C-407E-A947-70E740481C1C}">
                <a14:useLocalDpi xmlns:a14="http://schemas.microsoft.com/office/drawing/2010/main" val="0"/>
              </a:ext>
            </a:extLst>
          </a:blip>
          <a:srcRect l="14662" r="5356"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78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uadroTexto 7"/>
          <p:cNvSpPr txBox="1"/>
          <p:nvPr/>
        </p:nvSpPr>
        <p:spPr>
          <a:xfrm>
            <a:off x="6237595" y="-330138"/>
            <a:ext cx="4343728"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s-CR" sz="4400" b="1" dirty="0">
                <a:solidFill>
                  <a:srgbClr val="031EA0"/>
                </a:solidFill>
                <a:latin typeface="Century Gothic" panose="020B0502020202020204" pitchFamily="34" charset="0"/>
                <a:ea typeface="+mj-ea"/>
                <a:cs typeface="+mj-cs"/>
              </a:rPr>
              <a:t>Tarjeta</a:t>
            </a:r>
            <a:r>
              <a:rPr lang="en-US" sz="4400" b="1" dirty="0">
                <a:solidFill>
                  <a:srgbClr val="031EA0"/>
                </a:solidFill>
                <a:latin typeface="Century Gothic" panose="020B0502020202020204" pitchFamily="34" charset="0"/>
                <a:ea typeface="+mj-ea"/>
                <a:cs typeface="+mj-cs"/>
              </a:rPr>
              <a:t> Madre</a:t>
            </a:r>
          </a:p>
        </p:txBody>
      </p:sp>
      <p:pic>
        <p:nvPicPr>
          <p:cNvPr id="2" name="Imagen 1"/>
          <p:cNvPicPr>
            <a:picLocks noChangeAspect="1"/>
          </p:cNvPicPr>
          <p:nvPr/>
        </p:nvPicPr>
        <p:blipFill rotWithShape="1">
          <a:blip r:embed="rId2"/>
          <a:srcRect t="19260" b="13107"/>
          <a:stretch/>
        </p:blipFill>
        <p:spPr>
          <a:xfrm>
            <a:off x="2856343" y="4329588"/>
            <a:ext cx="6762504" cy="205815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9" name="Rectángulo 8"/>
          <p:cNvSpPr/>
          <p:nvPr/>
        </p:nvSpPr>
        <p:spPr>
          <a:xfrm>
            <a:off x="4706587" y="1440217"/>
            <a:ext cx="7485413" cy="2452687"/>
          </a:xfrm>
          <a:prstGeom prst="rect">
            <a:avLst/>
          </a:prstGeom>
        </p:spPr>
        <p:txBody>
          <a:bodyPr vert="horz" lIns="91440" tIns="45720" rIns="91440" bIns="45720" rtlCol="0" anchor="ctr">
            <a:normAutofit fontScale="85000" lnSpcReduction="10000"/>
          </a:bodyPr>
          <a:lstStyle/>
          <a:p>
            <a:pPr marL="342900" lvl="1" indent="-228600" algn="just">
              <a:lnSpc>
                <a:spcPct val="150000"/>
              </a:lnSpc>
              <a:spcAft>
                <a:spcPts val="1200"/>
              </a:spcAft>
              <a:buSzPct val="80000"/>
              <a:buFont typeface="Arial" panose="020B0604020202020204" pitchFamily="34" charset="0"/>
              <a:buChar char="•"/>
              <a:defRPr/>
            </a:pPr>
            <a:r>
              <a:rPr lang="es-CR" altLang="en-US" sz="1700" dirty="0">
                <a:latin typeface="Century Gothic" panose="020B0502020202020204" pitchFamily="34" charset="0"/>
              </a:rPr>
              <a:t>Una tarjeta madre es una tarjeta de circuitos integrados.  </a:t>
            </a:r>
          </a:p>
          <a:p>
            <a:pPr marL="342900" lvl="1" indent="-228600" algn="just">
              <a:lnSpc>
                <a:spcPct val="150000"/>
              </a:lnSpc>
              <a:spcAft>
                <a:spcPts val="1200"/>
              </a:spcAft>
              <a:buSzPct val="80000"/>
              <a:buFont typeface="Arial" panose="020B0604020202020204" pitchFamily="34" charset="0"/>
              <a:buChar char="•"/>
              <a:defRPr/>
            </a:pPr>
            <a:r>
              <a:rPr lang="es-CR" altLang="en-US" sz="1700" dirty="0">
                <a:latin typeface="Century Gothic" panose="020B0502020202020204" pitchFamily="34" charset="0"/>
              </a:rPr>
              <a:t>La tarjeta madre es el componente más importante de un computador.</a:t>
            </a:r>
          </a:p>
          <a:p>
            <a:pPr marL="342900" lvl="1" indent="-228600" algn="just">
              <a:lnSpc>
                <a:spcPct val="150000"/>
              </a:lnSpc>
              <a:spcAft>
                <a:spcPts val="1200"/>
              </a:spcAft>
              <a:buSzPct val="80000"/>
              <a:buFont typeface="Arial" panose="020B0604020202020204" pitchFamily="34" charset="0"/>
              <a:buChar char="•"/>
              <a:defRPr/>
            </a:pPr>
            <a:r>
              <a:rPr lang="es-CR" altLang="en-US" sz="1700" dirty="0">
                <a:latin typeface="Century Gothic" panose="020B0502020202020204" pitchFamily="34" charset="0"/>
              </a:rPr>
              <a:t>Se agrupan todos los conectores que se necesitan para conectar  a las demás tarjetas del computador.</a:t>
            </a:r>
          </a:p>
          <a:p>
            <a:pPr marL="342900" lvl="1" indent="-228600" algn="just">
              <a:lnSpc>
                <a:spcPct val="150000"/>
              </a:lnSpc>
              <a:spcAft>
                <a:spcPts val="1200"/>
              </a:spcAft>
              <a:buSzPct val="80000"/>
              <a:buFont typeface="Arial" panose="020B0604020202020204" pitchFamily="34" charset="0"/>
              <a:buChar char="•"/>
              <a:defRPr/>
            </a:pPr>
            <a:r>
              <a:rPr lang="es-CR" sz="1700" dirty="0">
                <a:latin typeface="Century Gothic" panose="020B0502020202020204" pitchFamily="34" charset="0"/>
              </a:rPr>
              <a:t>Los componentes que está conectados directamente a la placa, se llaman internos y los que no están conectados directamente, se llaman periféricos</a:t>
            </a:r>
          </a:p>
        </p:txBody>
      </p:sp>
      <p:pic>
        <p:nvPicPr>
          <p:cNvPr id="4098" name="Picture 2" descr="GIGABYTE lanza una placa madre económica para Gamers, la P85-Gaming 3">
            <a:extLst>
              <a:ext uri="{FF2B5EF4-FFF2-40B4-BE49-F238E27FC236}">
                <a16:creationId xmlns:a16="http://schemas.microsoft.com/office/drawing/2014/main" id="{D48C2A07-9C17-44E4-9E51-B9DB8A6EC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16" y="470258"/>
            <a:ext cx="4343728" cy="3304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01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19196" y="595"/>
            <a:ext cx="4417556" cy="646331"/>
          </a:xfrm>
          <a:prstGeom prst="rect">
            <a:avLst/>
          </a:prstGeom>
          <a:noFill/>
        </p:spPr>
        <p:txBody>
          <a:bodyPr wrap="none" rtlCol="0">
            <a:spAutoFit/>
          </a:bodyPr>
          <a:lstStyle/>
          <a:p>
            <a:r>
              <a:rPr lang="es-CR" sz="3600" dirty="0">
                <a:solidFill>
                  <a:srgbClr val="002060"/>
                </a:solidFill>
              </a:rPr>
              <a:t>Tipos de tarjeta madre</a:t>
            </a:r>
          </a:p>
        </p:txBody>
      </p:sp>
      <p:sp>
        <p:nvSpPr>
          <p:cNvPr id="4" name="Rectángulo redondeado 3">
            <a:hlinkClick r:id="rId2" action="ppaction://hlinksldjump"/>
          </p:cNvPr>
          <p:cNvSpPr/>
          <p:nvPr/>
        </p:nvSpPr>
        <p:spPr>
          <a:xfrm>
            <a:off x="328054" y="846933"/>
            <a:ext cx="4308698" cy="63021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dirty="0">
                <a:solidFill>
                  <a:srgbClr val="002060"/>
                </a:solidFill>
              </a:rPr>
              <a:t>Tarjetas madres AT</a:t>
            </a:r>
          </a:p>
        </p:txBody>
      </p:sp>
      <p:sp>
        <p:nvSpPr>
          <p:cNvPr id="11" name="Rectángulo redondeado 10">
            <a:hlinkClick r:id="rId3" action="ppaction://hlinksldjump"/>
          </p:cNvPr>
          <p:cNvSpPr/>
          <p:nvPr/>
        </p:nvSpPr>
        <p:spPr>
          <a:xfrm>
            <a:off x="328054" y="1677151"/>
            <a:ext cx="4308698" cy="6302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rgbClr val="002060"/>
                </a:solidFill>
              </a:rPr>
              <a:t>Placas madres ATX</a:t>
            </a:r>
          </a:p>
        </p:txBody>
      </p:sp>
      <p:sp>
        <p:nvSpPr>
          <p:cNvPr id="12" name="Rectángulo redondeado 11">
            <a:hlinkClick r:id="rId4" action="ppaction://hlinksldjump"/>
          </p:cNvPr>
          <p:cNvSpPr/>
          <p:nvPr/>
        </p:nvSpPr>
        <p:spPr>
          <a:xfrm>
            <a:off x="273625" y="2561386"/>
            <a:ext cx="4308698" cy="56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dirty="0" err="1">
                <a:solidFill>
                  <a:srgbClr val="002060"/>
                </a:solidFill>
              </a:rPr>
              <a:t>Motherboard</a:t>
            </a:r>
            <a:r>
              <a:rPr lang="es-CR" sz="2800" dirty="0">
                <a:solidFill>
                  <a:srgbClr val="002060"/>
                </a:solidFill>
              </a:rPr>
              <a:t> BTX</a:t>
            </a:r>
          </a:p>
        </p:txBody>
      </p:sp>
      <p:sp>
        <p:nvSpPr>
          <p:cNvPr id="13" name="Rectángulo redondeado 12">
            <a:hlinkClick r:id="rId5" action="ppaction://hlinksldjump"/>
          </p:cNvPr>
          <p:cNvSpPr/>
          <p:nvPr/>
        </p:nvSpPr>
        <p:spPr>
          <a:xfrm>
            <a:off x="328054" y="3478880"/>
            <a:ext cx="4308698" cy="5929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rgbClr val="002060"/>
                </a:solidFill>
              </a:rPr>
              <a:t>Tarjetas madres ITX</a:t>
            </a:r>
          </a:p>
        </p:txBody>
      </p:sp>
      <p:grpSp>
        <p:nvGrpSpPr>
          <p:cNvPr id="16" name="Grupo 15"/>
          <p:cNvGrpSpPr/>
          <p:nvPr/>
        </p:nvGrpSpPr>
        <p:grpSpPr>
          <a:xfrm>
            <a:off x="4863071" y="556429"/>
            <a:ext cx="7000875" cy="4594472"/>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sp>
        <p:nvSpPr>
          <p:cNvPr id="17" name="Rectángulo redondeado 16">
            <a:hlinkClick r:id="rId6" action="ppaction://hlinksldjump"/>
          </p:cNvPr>
          <p:cNvSpPr/>
          <p:nvPr/>
        </p:nvSpPr>
        <p:spPr>
          <a:xfrm>
            <a:off x="328054" y="4278142"/>
            <a:ext cx="4308698" cy="592939"/>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chemeClr val="bg1"/>
                </a:solidFill>
              </a:rPr>
              <a:t>Continuar presentación</a:t>
            </a:r>
          </a:p>
        </p:txBody>
      </p:sp>
    </p:spTree>
    <p:extLst>
      <p:ext uri="{BB962C8B-B14F-4D97-AF65-F5344CB8AC3E}">
        <p14:creationId xmlns:p14="http://schemas.microsoft.com/office/powerpoint/2010/main" val="787450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flipV="1">
            <a:off x="197874" y="129579"/>
            <a:ext cx="4330020" cy="408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flipV="1">
            <a:off x="219196" y="775910"/>
            <a:ext cx="4308698" cy="570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10338" y="129579"/>
            <a:ext cx="4417556" cy="646331"/>
          </a:xfrm>
          <a:prstGeom prst="rect">
            <a:avLst/>
          </a:prstGeom>
          <a:noFill/>
        </p:spPr>
        <p:txBody>
          <a:bodyPr wrap="none" rtlCol="0">
            <a:spAutoFit/>
          </a:bodyPr>
          <a:lstStyle/>
          <a:p>
            <a:r>
              <a:rPr lang="es-CR" sz="3600">
                <a:solidFill>
                  <a:srgbClr val="002060"/>
                </a:solidFill>
              </a:rPr>
              <a:t>Tipos de tarjeta madre</a:t>
            </a:r>
          </a:p>
        </p:txBody>
      </p:sp>
      <p:grpSp>
        <p:nvGrpSpPr>
          <p:cNvPr id="16" name="Grupo 15"/>
          <p:cNvGrpSpPr/>
          <p:nvPr/>
        </p:nvGrpSpPr>
        <p:grpSpPr>
          <a:xfrm>
            <a:off x="5043488" y="170473"/>
            <a:ext cx="7000875" cy="5353633"/>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3314" name="Picture 2" descr="Los diferentes formatos de placa base y sus caracterÃ­stic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675" y="392971"/>
            <a:ext cx="4762500" cy="3457569"/>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p:cNvSpPr txBox="1"/>
          <p:nvPr/>
        </p:nvSpPr>
        <p:spPr>
          <a:xfrm>
            <a:off x="5301853" y="3990028"/>
            <a:ext cx="6484143" cy="1015663"/>
          </a:xfrm>
          <a:prstGeom prst="rect">
            <a:avLst/>
          </a:prstGeom>
          <a:noFill/>
        </p:spPr>
        <p:txBody>
          <a:bodyPr wrap="square" rtlCol="0">
            <a:spAutoFit/>
          </a:bodyPr>
          <a:lstStyle/>
          <a:p>
            <a:pPr algn="ctr"/>
            <a:r>
              <a:rPr lang="es-CR" sz="2000" b="1" dirty="0">
                <a:latin typeface="Century Gothic" panose="020B0502020202020204" pitchFamily="34" charset="0"/>
              </a:rPr>
              <a:t>Las cuales se usaban en las computadoras con procesadores de 386 y 486, tenía tamaño miniatura y tamaño completo.</a:t>
            </a:r>
          </a:p>
        </p:txBody>
      </p:sp>
      <p:sp>
        <p:nvSpPr>
          <p:cNvPr id="21" name="Rectángulo redondeado 20">
            <a:hlinkClick r:id="rId3" action="ppaction://hlinksldjump"/>
          </p:cNvPr>
          <p:cNvSpPr/>
          <p:nvPr/>
        </p:nvSpPr>
        <p:spPr>
          <a:xfrm>
            <a:off x="219196" y="964463"/>
            <a:ext cx="4308698" cy="63021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R" sz="2800">
                <a:solidFill>
                  <a:srgbClr val="002060"/>
                </a:solidFill>
              </a:rPr>
              <a:t>Tarjetas madres AT</a:t>
            </a:r>
          </a:p>
        </p:txBody>
      </p:sp>
      <p:sp>
        <p:nvSpPr>
          <p:cNvPr id="22" name="Rectángulo redondeado 21">
            <a:hlinkClick r:id="rId4" action="ppaction://hlinksldjump"/>
          </p:cNvPr>
          <p:cNvSpPr/>
          <p:nvPr/>
        </p:nvSpPr>
        <p:spPr>
          <a:xfrm>
            <a:off x="219196" y="1753175"/>
            <a:ext cx="4308698" cy="6302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dirty="0">
                <a:solidFill>
                  <a:srgbClr val="002060"/>
                </a:solidFill>
              </a:rPr>
              <a:t>Placas madres ATX</a:t>
            </a:r>
          </a:p>
        </p:txBody>
      </p:sp>
      <p:sp>
        <p:nvSpPr>
          <p:cNvPr id="23" name="Rectángulo redondeado 22">
            <a:hlinkClick r:id="rId5" action="ppaction://hlinksldjump"/>
          </p:cNvPr>
          <p:cNvSpPr/>
          <p:nvPr/>
        </p:nvSpPr>
        <p:spPr>
          <a:xfrm>
            <a:off x="219196" y="2541888"/>
            <a:ext cx="4308698" cy="56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err="1">
                <a:solidFill>
                  <a:srgbClr val="002060"/>
                </a:solidFill>
              </a:rPr>
              <a:t>Motherboard</a:t>
            </a:r>
            <a:r>
              <a:rPr lang="es-CR" sz="2800">
                <a:solidFill>
                  <a:srgbClr val="002060"/>
                </a:solidFill>
              </a:rPr>
              <a:t> BTX</a:t>
            </a:r>
          </a:p>
        </p:txBody>
      </p:sp>
      <p:sp>
        <p:nvSpPr>
          <p:cNvPr id="24" name="Rectángulo redondeado 23">
            <a:hlinkClick r:id="rId6" action="ppaction://hlinksldjump"/>
          </p:cNvPr>
          <p:cNvSpPr/>
          <p:nvPr/>
        </p:nvSpPr>
        <p:spPr>
          <a:xfrm>
            <a:off x="219196" y="3257601"/>
            <a:ext cx="4308698" cy="5929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rgbClr val="002060"/>
                </a:solidFill>
              </a:rPr>
              <a:t>Tarjetas madres ITX</a:t>
            </a:r>
          </a:p>
        </p:txBody>
      </p:sp>
      <p:sp>
        <p:nvSpPr>
          <p:cNvPr id="17" name="Rectángulo redondeado 16">
            <a:hlinkClick r:id="rId7" action="ppaction://hlinksldjump"/>
          </p:cNvPr>
          <p:cNvSpPr/>
          <p:nvPr/>
        </p:nvSpPr>
        <p:spPr>
          <a:xfrm>
            <a:off x="219196" y="4050547"/>
            <a:ext cx="4308698" cy="592939"/>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chemeClr val="bg1"/>
                </a:solidFill>
              </a:rPr>
              <a:t>Continuar presentación</a:t>
            </a:r>
          </a:p>
        </p:txBody>
      </p:sp>
    </p:spTree>
    <p:extLst>
      <p:ext uri="{BB962C8B-B14F-4D97-AF65-F5344CB8AC3E}">
        <p14:creationId xmlns:p14="http://schemas.microsoft.com/office/powerpoint/2010/main" val="2872755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flipV="1">
            <a:off x="197874" y="139876"/>
            <a:ext cx="4330020" cy="408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flipV="1">
            <a:off x="219196" y="786207"/>
            <a:ext cx="4308698" cy="570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10338" y="139876"/>
            <a:ext cx="4417556" cy="646331"/>
          </a:xfrm>
          <a:prstGeom prst="rect">
            <a:avLst/>
          </a:prstGeom>
          <a:noFill/>
        </p:spPr>
        <p:txBody>
          <a:bodyPr wrap="none" rtlCol="0">
            <a:spAutoFit/>
          </a:bodyPr>
          <a:lstStyle/>
          <a:p>
            <a:r>
              <a:rPr lang="es-CR" sz="3600">
                <a:solidFill>
                  <a:srgbClr val="002060"/>
                </a:solidFill>
              </a:rPr>
              <a:t>Tipos de tarjeta madre</a:t>
            </a:r>
          </a:p>
        </p:txBody>
      </p:sp>
      <p:grpSp>
        <p:nvGrpSpPr>
          <p:cNvPr id="16" name="Grupo 15"/>
          <p:cNvGrpSpPr/>
          <p:nvPr/>
        </p:nvGrpSpPr>
        <p:grpSpPr>
          <a:xfrm>
            <a:off x="5043488" y="180771"/>
            <a:ext cx="7000875" cy="4594472"/>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2" name="Imagen 1"/>
          <p:cNvPicPr>
            <a:picLocks noChangeAspect="1"/>
          </p:cNvPicPr>
          <p:nvPr/>
        </p:nvPicPr>
        <p:blipFill>
          <a:blip r:embed="rId2"/>
          <a:stretch>
            <a:fillRect/>
          </a:stretch>
        </p:blipFill>
        <p:spPr>
          <a:xfrm>
            <a:off x="5200652" y="463041"/>
            <a:ext cx="3848043" cy="4026452"/>
          </a:xfrm>
          <a:prstGeom prst="rect">
            <a:avLst/>
          </a:prstGeom>
        </p:spPr>
      </p:pic>
      <p:sp>
        <p:nvSpPr>
          <p:cNvPr id="3" name="CuadroTexto 2"/>
          <p:cNvSpPr txBox="1"/>
          <p:nvPr/>
        </p:nvSpPr>
        <p:spPr>
          <a:xfrm>
            <a:off x="8870185" y="588268"/>
            <a:ext cx="3000375" cy="2246769"/>
          </a:xfrm>
          <a:prstGeom prst="rect">
            <a:avLst/>
          </a:prstGeom>
          <a:noFill/>
        </p:spPr>
        <p:txBody>
          <a:bodyPr wrap="square" rtlCol="0">
            <a:spAutoFit/>
          </a:bodyPr>
          <a:lstStyle/>
          <a:p>
            <a:pPr algn="just"/>
            <a:r>
              <a:rPr lang="es-CR" sz="2000" b="1" dirty="0">
                <a:latin typeface="Century Gothic" panose="020B0502020202020204" pitchFamily="34" charset="0"/>
              </a:rPr>
              <a:t>Este tipo de placas madre se diferencian de sus homólogos AT en la forma en que estas placas permiten el intercambio de las partes conectadas. </a:t>
            </a:r>
          </a:p>
        </p:txBody>
      </p:sp>
      <p:sp>
        <p:nvSpPr>
          <p:cNvPr id="17" name="Rectángulo redondeado 16">
            <a:hlinkClick r:id="rId3" action="ppaction://hlinksldjump"/>
          </p:cNvPr>
          <p:cNvSpPr/>
          <p:nvPr/>
        </p:nvSpPr>
        <p:spPr>
          <a:xfrm>
            <a:off x="219196" y="974760"/>
            <a:ext cx="4308698" cy="63021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rgbClr val="002060"/>
                </a:solidFill>
              </a:rPr>
              <a:t>Tarjetas madres AT</a:t>
            </a:r>
          </a:p>
        </p:txBody>
      </p:sp>
      <p:sp>
        <p:nvSpPr>
          <p:cNvPr id="19" name="Rectángulo redondeado 18">
            <a:hlinkClick r:id="rId4" action="ppaction://hlinksldjump"/>
          </p:cNvPr>
          <p:cNvSpPr/>
          <p:nvPr/>
        </p:nvSpPr>
        <p:spPr>
          <a:xfrm>
            <a:off x="219196" y="1763472"/>
            <a:ext cx="4308698" cy="630212"/>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R" sz="2800">
                <a:solidFill>
                  <a:srgbClr val="002060"/>
                </a:solidFill>
              </a:rPr>
              <a:t>Placas madres ATX</a:t>
            </a:r>
          </a:p>
        </p:txBody>
      </p:sp>
      <p:sp>
        <p:nvSpPr>
          <p:cNvPr id="20" name="Rectángulo redondeado 19">
            <a:hlinkClick r:id="rId5" action="ppaction://hlinksldjump"/>
          </p:cNvPr>
          <p:cNvSpPr/>
          <p:nvPr/>
        </p:nvSpPr>
        <p:spPr>
          <a:xfrm>
            <a:off x="219196" y="2552185"/>
            <a:ext cx="4308698" cy="56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err="1">
                <a:solidFill>
                  <a:srgbClr val="002060"/>
                </a:solidFill>
              </a:rPr>
              <a:t>Motherboard</a:t>
            </a:r>
            <a:r>
              <a:rPr lang="es-CR" sz="2800">
                <a:solidFill>
                  <a:srgbClr val="002060"/>
                </a:solidFill>
              </a:rPr>
              <a:t> BTX</a:t>
            </a:r>
          </a:p>
        </p:txBody>
      </p:sp>
      <p:sp>
        <p:nvSpPr>
          <p:cNvPr id="21" name="Rectángulo redondeado 20">
            <a:hlinkClick r:id="rId6" action="ppaction://hlinksldjump"/>
          </p:cNvPr>
          <p:cNvSpPr/>
          <p:nvPr/>
        </p:nvSpPr>
        <p:spPr>
          <a:xfrm>
            <a:off x="219196" y="3267898"/>
            <a:ext cx="4308698" cy="5929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rgbClr val="002060"/>
                </a:solidFill>
              </a:rPr>
              <a:t>Tarjetas madres ITX</a:t>
            </a:r>
          </a:p>
        </p:txBody>
      </p:sp>
      <p:sp>
        <p:nvSpPr>
          <p:cNvPr id="18" name="Rectángulo redondeado 17">
            <a:hlinkClick r:id="rId7" action="ppaction://hlinksldjump"/>
          </p:cNvPr>
          <p:cNvSpPr/>
          <p:nvPr/>
        </p:nvSpPr>
        <p:spPr>
          <a:xfrm>
            <a:off x="219196" y="4060844"/>
            <a:ext cx="4308698" cy="592939"/>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chemeClr val="bg1"/>
                </a:solidFill>
              </a:rPr>
              <a:t>Continuar presentación</a:t>
            </a:r>
          </a:p>
        </p:txBody>
      </p:sp>
    </p:spTree>
    <p:extLst>
      <p:ext uri="{BB962C8B-B14F-4D97-AF65-F5344CB8AC3E}">
        <p14:creationId xmlns:p14="http://schemas.microsoft.com/office/powerpoint/2010/main" val="2543662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flipV="1">
            <a:off x="197874" y="78093"/>
            <a:ext cx="4330020" cy="408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flipV="1">
            <a:off x="219196" y="724424"/>
            <a:ext cx="4308698" cy="570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92716" y="98688"/>
            <a:ext cx="4417556" cy="646331"/>
          </a:xfrm>
          <a:prstGeom prst="rect">
            <a:avLst/>
          </a:prstGeom>
          <a:noFill/>
        </p:spPr>
        <p:txBody>
          <a:bodyPr wrap="none" rtlCol="0">
            <a:spAutoFit/>
          </a:bodyPr>
          <a:lstStyle/>
          <a:p>
            <a:r>
              <a:rPr lang="es-CR" sz="3600">
                <a:solidFill>
                  <a:srgbClr val="002060"/>
                </a:solidFill>
              </a:rPr>
              <a:t>Tipos de tarjeta madre</a:t>
            </a:r>
          </a:p>
        </p:txBody>
      </p:sp>
      <p:grpSp>
        <p:nvGrpSpPr>
          <p:cNvPr id="16" name="Grupo 15"/>
          <p:cNvGrpSpPr/>
          <p:nvPr/>
        </p:nvGrpSpPr>
        <p:grpSpPr>
          <a:xfrm>
            <a:off x="5043488" y="118988"/>
            <a:ext cx="7000875" cy="4594472"/>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2" name="Imagen 1"/>
          <p:cNvPicPr>
            <a:picLocks noChangeAspect="1"/>
          </p:cNvPicPr>
          <p:nvPr/>
        </p:nvPicPr>
        <p:blipFill>
          <a:blip r:embed="rId2"/>
          <a:stretch>
            <a:fillRect/>
          </a:stretch>
        </p:blipFill>
        <p:spPr>
          <a:xfrm>
            <a:off x="5291136" y="318425"/>
            <a:ext cx="4066422" cy="4066422"/>
          </a:xfrm>
          <a:prstGeom prst="rect">
            <a:avLst/>
          </a:prstGeom>
        </p:spPr>
      </p:pic>
      <p:sp>
        <p:nvSpPr>
          <p:cNvPr id="3" name="CuadroTexto 2"/>
          <p:cNvSpPr txBox="1"/>
          <p:nvPr/>
        </p:nvSpPr>
        <p:spPr>
          <a:xfrm>
            <a:off x="9357558" y="498651"/>
            <a:ext cx="2472492" cy="3662541"/>
          </a:xfrm>
          <a:prstGeom prst="rect">
            <a:avLst/>
          </a:prstGeom>
          <a:noFill/>
        </p:spPr>
        <p:txBody>
          <a:bodyPr wrap="square" rtlCol="0">
            <a:spAutoFit/>
          </a:bodyPr>
          <a:lstStyle/>
          <a:p>
            <a:pPr algn="ctr"/>
            <a:r>
              <a:rPr lang="es-CR" sz="2000" b="1" dirty="0">
                <a:latin typeface="Century Gothic" panose="020B0502020202020204" pitchFamily="34" charset="0"/>
              </a:rPr>
              <a:t>El diseño BTX proporciona un camino más recto del flujo de aire con menos dificultades, lo que se traduce en mejores capacidades generales de enfriamiento</a:t>
            </a:r>
            <a:r>
              <a:rPr lang="es-CR" sz="1200" dirty="0"/>
              <a:t>.</a:t>
            </a:r>
            <a:br>
              <a:rPr lang="es-CR" sz="1200" dirty="0"/>
            </a:br>
            <a:endParaRPr lang="es-CR" sz="1200" dirty="0"/>
          </a:p>
        </p:txBody>
      </p:sp>
      <p:sp>
        <p:nvSpPr>
          <p:cNvPr id="17" name="Rectángulo redondeado 16">
            <a:hlinkClick r:id="rId3" action="ppaction://hlinksldjump"/>
          </p:cNvPr>
          <p:cNvSpPr/>
          <p:nvPr/>
        </p:nvSpPr>
        <p:spPr>
          <a:xfrm>
            <a:off x="219196" y="912977"/>
            <a:ext cx="4308698" cy="63021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rgbClr val="002060"/>
                </a:solidFill>
              </a:rPr>
              <a:t>Tarjetas madres AT</a:t>
            </a:r>
          </a:p>
        </p:txBody>
      </p:sp>
      <p:sp>
        <p:nvSpPr>
          <p:cNvPr id="19" name="Rectángulo redondeado 18">
            <a:hlinkClick r:id="rId4" action="ppaction://hlinksldjump"/>
          </p:cNvPr>
          <p:cNvSpPr/>
          <p:nvPr/>
        </p:nvSpPr>
        <p:spPr>
          <a:xfrm>
            <a:off x="219196" y="1701689"/>
            <a:ext cx="4308698" cy="6302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rgbClr val="002060"/>
                </a:solidFill>
              </a:rPr>
              <a:t>Placas madres ATX</a:t>
            </a:r>
          </a:p>
        </p:txBody>
      </p:sp>
      <p:sp>
        <p:nvSpPr>
          <p:cNvPr id="20" name="Rectángulo redondeado 19">
            <a:hlinkClick r:id="rId5" action="ppaction://hlinksldjump"/>
          </p:cNvPr>
          <p:cNvSpPr/>
          <p:nvPr/>
        </p:nvSpPr>
        <p:spPr>
          <a:xfrm>
            <a:off x="219196" y="2490402"/>
            <a:ext cx="4308698" cy="56570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R" sz="2800" err="1">
                <a:solidFill>
                  <a:srgbClr val="002060"/>
                </a:solidFill>
              </a:rPr>
              <a:t>Motherboard</a:t>
            </a:r>
            <a:r>
              <a:rPr lang="es-CR" sz="2800">
                <a:solidFill>
                  <a:srgbClr val="002060"/>
                </a:solidFill>
              </a:rPr>
              <a:t> BTX</a:t>
            </a:r>
          </a:p>
        </p:txBody>
      </p:sp>
      <p:sp>
        <p:nvSpPr>
          <p:cNvPr id="21" name="Rectángulo redondeado 20">
            <a:hlinkClick r:id="rId6" action="ppaction://hlinksldjump"/>
          </p:cNvPr>
          <p:cNvSpPr/>
          <p:nvPr/>
        </p:nvSpPr>
        <p:spPr>
          <a:xfrm>
            <a:off x="219196" y="3206115"/>
            <a:ext cx="4308698" cy="5929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rgbClr val="002060"/>
                </a:solidFill>
              </a:rPr>
              <a:t>Tarjetas madres ITX</a:t>
            </a:r>
          </a:p>
        </p:txBody>
      </p:sp>
      <p:sp>
        <p:nvSpPr>
          <p:cNvPr id="18" name="Rectángulo redondeado 17">
            <a:hlinkClick r:id="rId7" action="ppaction://hlinksldjump"/>
          </p:cNvPr>
          <p:cNvSpPr/>
          <p:nvPr/>
        </p:nvSpPr>
        <p:spPr>
          <a:xfrm>
            <a:off x="219196" y="3999061"/>
            <a:ext cx="4308698" cy="592939"/>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chemeClr val="bg1"/>
                </a:solidFill>
              </a:rPr>
              <a:t>Continuar presentación</a:t>
            </a:r>
          </a:p>
        </p:txBody>
      </p:sp>
    </p:spTree>
    <p:extLst>
      <p:ext uri="{BB962C8B-B14F-4D97-AF65-F5344CB8AC3E}">
        <p14:creationId xmlns:p14="http://schemas.microsoft.com/office/powerpoint/2010/main" val="2188787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flipV="1">
            <a:off x="197874" y="82183"/>
            <a:ext cx="4330020" cy="408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flipV="1">
            <a:off x="219196" y="728514"/>
            <a:ext cx="4308698" cy="570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10338" y="82183"/>
            <a:ext cx="4417556" cy="646331"/>
          </a:xfrm>
          <a:prstGeom prst="rect">
            <a:avLst/>
          </a:prstGeom>
          <a:noFill/>
        </p:spPr>
        <p:txBody>
          <a:bodyPr wrap="none" rtlCol="0">
            <a:spAutoFit/>
          </a:bodyPr>
          <a:lstStyle/>
          <a:p>
            <a:r>
              <a:rPr lang="es-CR" sz="3600">
                <a:solidFill>
                  <a:srgbClr val="002060"/>
                </a:solidFill>
              </a:rPr>
              <a:t>Tipos de tarjeta madre</a:t>
            </a:r>
          </a:p>
        </p:txBody>
      </p:sp>
      <p:grpSp>
        <p:nvGrpSpPr>
          <p:cNvPr id="16" name="Grupo 15"/>
          <p:cNvGrpSpPr/>
          <p:nvPr/>
        </p:nvGrpSpPr>
        <p:grpSpPr>
          <a:xfrm>
            <a:off x="5043488" y="123078"/>
            <a:ext cx="7000875" cy="4594472"/>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2" name="Imagen 1"/>
          <p:cNvPicPr>
            <a:picLocks noChangeAspect="1"/>
          </p:cNvPicPr>
          <p:nvPr/>
        </p:nvPicPr>
        <p:blipFill>
          <a:blip r:embed="rId2"/>
          <a:stretch>
            <a:fillRect/>
          </a:stretch>
        </p:blipFill>
        <p:spPr>
          <a:xfrm>
            <a:off x="5157788" y="200829"/>
            <a:ext cx="4319588" cy="4319588"/>
          </a:xfrm>
          <a:prstGeom prst="rect">
            <a:avLst/>
          </a:prstGeom>
        </p:spPr>
      </p:pic>
      <p:sp>
        <p:nvSpPr>
          <p:cNvPr id="3" name="CuadroTexto 2"/>
          <p:cNvSpPr txBox="1"/>
          <p:nvPr/>
        </p:nvSpPr>
        <p:spPr>
          <a:xfrm>
            <a:off x="9477376" y="590908"/>
            <a:ext cx="2352674" cy="1569660"/>
          </a:xfrm>
          <a:prstGeom prst="rect">
            <a:avLst/>
          </a:prstGeom>
          <a:noFill/>
        </p:spPr>
        <p:txBody>
          <a:bodyPr wrap="square" rtlCol="0">
            <a:spAutoFit/>
          </a:bodyPr>
          <a:lstStyle/>
          <a:p>
            <a:pPr algn="just"/>
            <a:r>
              <a:rPr lang="es-CR" sz="1600" dirty="0"/>
              <a:t>Las placas Mini-ITX también se pueden enfriar fácilmente debido a su arquitectura de bajo consumo de energía. </a:t>
            </a:r>
          </a:p>
        </p:txBody>
      </p:sp>
      <p:sp>
        <p:nvSpPr>
          <p:cNvPr id="17" name="Rectángulo redondeado 16">
            <a:hlinkClick r:id="rId3" action="ppaction://hlinksldjump"/>
          </p:cNvPr>
          <p:cNvSpPr/>
          <p:nvPr/>
        </p:nvSpPr>
        <p:spPr>
          <a:xfrm>
            <a:off x="219196" y="917067"/>
            <a:ext cx="4308698" cy="63021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rgbClr val="002060"/>
                </a:solidFill>
              </a:rPr>
              <a:t>Tarjetas madres AT</a:t>
            </a:r>
          </a:p>
        </p:txBody>
      </p:sp>
      <p:sp>
        <p:nvSpPr>
          <p:cNvPr id="19" name="Rectángulo redondeado 18">
            <a:hlinkClick r:id="rId4" action="ppaction://hlinksldjump"/>
          </p:cNvPr>
          <p:cNvSpPr/>
          <p:nvPr/>
        </p:nvSpPr>
        <p:spPr>
          <a:xfrm>
            <a:off x="219196" y="1705779"/>
            <a:ext cx="4308698" cy="6302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rgbClr val="002060"/>
                </a:solidFill>
              </a:rPr>
              <a:t>Placas madres ATX</a:t>
            </a:r>
          </a:p>
        </p:txBody>
      </p:sp>
      <p:sp>
        <p:nvSpPr>
          <p:cNvPr id="20" name="Rectángulo redondeado 19">
            <a:hlinkClick r:id="rId5" action="ppaction://hlinksldjump"/>
          </p:cNvPr>
          <p:cNvSpPr/>
          <p:nvPr/>
        </p:nvSpPr>
        <p:spPr>
          <a:xfrm>
            <a:off x="219196" y="2494492"/>
            <a:ext cx="4308698" cy="56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err="1">
                <a:solidFill>
                  <a:srgbClr val="002060"/>
                </a:solidFill>
              </a:rPr>
              <a:t>Motherboard</a:t>
            </a:r>
            <a:r>
              <a:rPr lang="es-CR" sz="2800">
                <a:solidFill>
                  <a:srgbClr val="002060"/>
                </a:solidFill>
              </a:rPr>
              <a:t> BTX</a:t>
            </a:r>
          </a:p>
        </p:txBody>
      </p:sp>
      <p:sp>
        <p:nvSpPr>
          <p:cNvPr id="21" name="Rectángulo redondeado 20">
            <a:hlinkClick r:id="rId6" action="ppaction://hlinksldjump"/>
          </p:cNvPr>
          <p:cNvSpPr/>
          <p:nvPr/>
        </p:nvSpPr>
        <p:spPr>
          <a:xfrm>
            <a:off x="219196" y="3210205"/>
            <a:ext cx="4308698" cy="5929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R" sz="2800">
                <a:solidFill>
                  <a:srgbClr val="002060"/>
                </a:solidFill>
              </a:rPr>
              <a:t>Tarjetas madres ITX</a:t>
            </a:r>
          </a:p>
        </p:txBody>
      </p:sp>
      <p:sp>
        <p:nvSpPr>
          <p:cNvPr id="22" name="Rectángulo redondeado 21">
            <a:hlinkClick r:id="rId7" action="ppaction://hlinksldjump"/>
          </p:cNvPr>
          <p:cNvSpPr/>
          <p:nvPr/>
        </p:nvSpPr>
        <p:spPr>
          <a:xfrm>
            <a:off x="219196" y="4003151"/>
            <a:ext cx="4308698" cy="592939"/>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800">
                <a:solidFill>
                  <a:schemeClr val="bg1"/>
                </a:solidFill>
              </a:rPr>
              <a:t>Continuar presentación</a:t>
            </a:r>
          </a:p>
        </p:txBody>
      </p:sp>
    </p:spTree>
    <p:extLst>
      <p:ext uri="{BB962C8B-B14F-4D97-AF65-F5344CB8AC3E}">
        <p14:creationId xmlns:p14="http://schemas.microsoft.com/office/powerpoint/2010/main" val="3007556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p:cNvGrpSpPr/>
          <p:nvPr/>
        </p:nvGrpSpPr>
        <p:grpSpPr>
          <a:xfrm>
            <a:off x="5033050" y="519736"/>
            <a:ext cx="7000875" cy="4594472"/>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2" name="Imagen 1"/>
          <p:cNvPicPr>
            <a:picLocks noChangeAspect="1"/>
          </p:cNvPicPr>
          <p:nvPr/>
        </p:nvPicPr>
        <p:blipFill>
          <a:blip r:embed="rId2"/>
          <a:stretch>
            <a:fillRect/>
          </a:stretch>
        </p:blipFill>
        <p:spPr>
          <a:xfrm>
            <a:off x="5280019" y="899385"/>
            <a:ext cx="6453051" cy="3714742"/>
          </a:xfrm>
          <a:prstGeom prst="rect">
            <a:avLst/>
          </a:prstGeom>
          <a:ln>
            <a:noFill/>
          </a:ln>
          <a:effectLst>
            <a:softEdge rad="112500"/>
          </a:effectLst>
        </p:spPr>
      </p:pic>
      <p:cxnSp>
        <p:nvCxnSpPr>
          <p:cNvPr id="23" name="Conector recto 22"/>
          <p:cNvCxnSpPr/>
          <p:nvPr/>
        </p:nvCxnSpPr>
        <p:spPr>
          <a:xfrm>
            <a:off x="187436" y="44980"/>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flipV="1">
            <a:off x="159379" y="683060"/>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99900" y="89812"/>
            <a:ext cx="4359399" cy="523220"/>
          </a:xfrm>
          <a:prstGeom prst="rect">
            <a:avLst/>
          </a:prstGeom>
          <a:noFill/>
        </p:spPr>
        <p:txBody>
          <a:bodyPr wrap="none" rtlCol="0">
            <a:spAutoFit/>
          </a:bodyPr>
          <a:lstStyle/>
          <a:p>
            <a:r>
              <a:rPr lang="es-CR" sz="2800">
                <a:solidFill>
                  <a:srgbClr val="002060"/>
                </a:solidFill>
              </a:rPr>
              <a:t>Una tarjeta Madre Contiene:</a:t>
            </a:r>
          </a:p>
        </p:txBody>
      </p:sp>
      <p:sp>
        <p:nvSpPr>
          <p:cNvPr id="26" name="Rectángulo redondeado 25">
            <a:hlinkClick r:id="rId3" action="ppaction://hlinksldjump"/>
          </p:cNvPr>
          <p:cNvSpPr/>
          <p:nvPr/>
        </p:nvSpPr>
        <p:spPr>
          <a:xfrm>
            <a:off x="208758" y="847133"/>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procesador o CPU </a:t>
            </a:r>
          </a:p>
        </p:txBody>
      </p:sp>
      <p:sp>
        <p:nvSpPr>
          <p:cNvPr id="27" name="Rectángulo redondeado 26">
            <a:hlinkClick r:id="rId4" action="ppaction://hlinksldjump"/>
          </p:cNvPr>
          <p:cNvSpPr/>
          <p:nvPr/>
        </p:nvSpPr>
        <p:spPr>
          <a:xfrm>
            <a:off x="208758" y="1406723"/>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Zócalo del CPU</a:t>
            </a:r>
          </a:p>
        </p:txBody>
      </p:sp>
      <p:sp>
        <p:nvSpPr>
          <p:cNvPr id="28" name="Rectángulo redondeado 27">
            <a:hlinkClick r:id="rId5" action="ppaction://hlinksldjump"/>
          </p:cNvPr>
          <p:cNvSpPr/>
          <p:nvPr/>
        </p:nvSpPr>
        <p:spPr>
          <a:xfrm>
            <a:off x="208758" y="1952530"/>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expansión</a:t>
            </a:r>
          </a:p>
        </p:txBody>
      </p:sp>
      <p:sp>
        <p:nvSpPr>
          <p:cNvPr id="29" name="Rectángulo redondeado 28">
            <a:hlinkClick r:id="rId6" action="ppaction://hlinksldjump"/>
          </p:cNvPr>
          <p:cNvSpPr/>
          <p:nvPr/>
        </p:nvSpPr>
        <p:spPr>
          <a:xfrm>
            <a:off x="208758" y="2503102"/>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Memoria</a:t>
            </a:r>
          </a:p>
        </p:txBody>
      </p:sp>
      <p:sp>
        <p:nvSpPr>
          <p:cNvPr id="30" name="Rectángulo redondeado 29">
            <a:hlinkClick r:id="rId7" action="ppaction://hlinksldjump"/>
          </p:cNvPr>
          <p:cNvSpPr/>
          <p:nvPr/>
        </p:nvSpPr>
        <p:spPr>
          <a:xfrm>
            <a:off x="208758" y="466637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31" name="Rectángulo redondeado 30">
            <a:hlinkClick r:id="rId8" action="ppaction://hlinksldjump"/>
          </p:cNvPr>
          <p:cNvSpPr/>
          <p:nvPr/>
        </p:nvSpPr>
        <p:spPr>
          <a:xfrm>
            <a:off x="208758" y="3030360"/>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La memoria ROM</a:t>
            </a:r>
          </a:p>
        </p:txBody>
      </p:sp>
      <p:sp>
        <p:nvSpPr>
          <p:cNvPr id="32" name="Rectángulo redondeado 31">
            <a:hlinkClick r:id="rId9" action="ppaction://hlinksldjump"/>
          </p:cNvPr>
          <p:cNvSpPr/>
          <p:nvPr/>
        </p:nvSpPr>
        <p:spPr>
          <a:xfrm>
            <a:off x="208759" y="3544684"/>
            <a:ext cx="194923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400">
                <a:solidFill>
                  <a:srgbClr val="002060"/>
                </a:solidFill>
              </a:rPr>
              <a:t>Conectores</a:t>
            </a:r>
          </a:p>
        </p:txBody>
      </p:sp>
      <p:sp>
        <p:nvSpPr>
          <p:cNvPr id="33" name="Rectángulo redondeado 32">
            <a:hlinkClick r:id="rId10" action="ppaction://hlinksldjump"/>
          </p:cNvPr>
          <p:cNvSpPr/>
          <p:nvPr/>
        </p:nvSpPr>
        <p:spPr>
          <a:xfrm>
            <a:off x="2372105" y="3557618"/>
            <a:ext cx="2106909"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Buses</a:t>
            </a:r>
          </a:p>
        </p:txBody>
      </p:sp>
      <p:sp>
        <p:nvSpPr>
          <p:cNvPr id="34" name="Rectángulo redondeado 33">
            <a:hlinkClick r:id="rId11" action="ppaction://hlinksldjump"/>
          </p:cNvPr>
          <p:cNvSpPr/>
          <p:nvPr/>
        </p:nvSpPr>
        <p:spPr>
          <a:xfrm>
            <a:off x="2372853" y="4053279"/>
            <a:ext cx="2125635" cy="5217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Pila CMOS</a:t>
            </a:r>
          </a:p>
        </p:txBody>
      </p:sp>
      <p:sp>
        <p:nvSpPr>
          <p:cNvPr id="35" name="Rectángulo redondeado 34">
            <a:hlinkClick r:id="rId7" action="ppaction://hlinksldjump"/>
          </p:cNvPr>
          <p:cNvSpPr/>
          <p:nvPr/>
        </p:nvSpPr>
        <p:spPr>
          <a:xfrm>
            <a:off x="212358" y="4049149"/>
            <a:ext cx="1949238" cy="52591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1600">
                <a:solidFill>
                  <a:srgbClr val="002060"/>
                </a:solidFill>
              </a:rPr>
              <a:t>Puertos de </a:t>
            </a:r>
            <a:endParaRPr lang="es-CR" sz="1600">
              <a:solidFill>
                <a:srgbClr val="002060"/>
              </a:solidFill>
              <a:cs typeface="Arial"/>
            </a:endParaRPr>
          </a:p>
          <a:p>
            <a:pPr algn="ctr"/>
            <a:r>
              <a:rPr lang="es-CR" sz="1600">
                <a:solidFill>
                  <a:srgbClr val="002060"/>
                </a:solidFill>
              </a:rPr>
              <a:t>entrada y salida</a:t>
            </a:r>
            <a:endParaRPr lang="es-CR" sz="1600">
              <a:solidFill>
                <a:srgbClr val="002060"/>
              </a:solidFill>
              <a:cs typeface="Arial"/>
            </a:endParaRPr>
          </a:p>
        </p:txBody>
      </p:sp>
    </p:spTree>
    <p:extLst>
      <p:ext uri="{BB962C8B-B14F-4D97-AF65-F5344CB8AC3E}">
        <p14:creationId xmlns:p14="http://schemas.microsoft.com/office/powerpoint/2010/main" val="2883745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1415239" y="1029701"/>
            <a:ext cx="6509360" cy="6086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R" sz="2400" dirty="0"/>
              <a:t>Presentación de profesor y estudiantes</a:t>
            </a:r>
          </a:p>
        </p:txBody>
      </p:sp>
      <p:sp>
        <p:nvSpPr>
          <p:cNvPr id="5" name="Título 1"/>
          <p:cNvSpPr>
            <a:spLocks noGrp="1"/>
          </p:cNvSpPr>
          <p:nvPr>
            <p:ph type="title"/>
          </p:nvPr>
        </p:nvSpPr>
        <p:spPr>
          <a:xfrm>
            <a:off x="827903" y="4720"/>
            <a:ext cx="10515600" cy="1075043"/>
          </a:xfrm>
        </p:spPr>
        <p:txBody>
          <a:bodyPr>
            <a:normAutofit/>
          </a:bodyPr>
          <a:lstStyle/>
          <a:p>
            <a:r>
              <a:rPr lang="es-CR" sz="5400" b="1">
                <a:effectLst>
                  <a:outerShdw blurRad="38100" dist="38100" dir="2700000" algn="tl">
                    <a:srgbClr val="000000">
                      <a:alpha val="43137"/>
                    </a:srgbClr>
                  </a:outerShdw>
                </a:effectLst>
              </a:rPr>
              <a:t>Agenda</a:t>
            </a:r>
          </a:p>
        </p:txBody>
      </p:sp>
      <p:pic>
        <p:nvPicPr>
          <p:cNvPr id="6" name="Imagen 5"/>
          <p:cNvPicPr>
            <a:picLocks noChangeAspect="1"/>
          </p:cNvPicPr>
          <p:nvPr/>
        </p:nvPicPr>
        <p:blipFill>
          <a:blip r:embed="rId2"/>
          <a:stretch>
            <a:fillRect/>
          </a:stretch>
        </p:blipFill>
        <p:spPr>
          <a:xfrm>
            <a:off x="8432480" y="1084743"/>
            <a:ext cx="3109210" cy="403970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ángulo redondeado 6"/>
          <p:cNvSpPr/>
          <p:nvPr/>
        </p:nvSpPr>
        <p:spPr>
          <a:xfrm>
            <a:off x="1415238" y="1689685"/>
            <a:ext cx="6526924" cy="630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R" sz="2400" dirty="0"/>
              <a:t>Revisión del programa del curso</a:t>
            </a:r>
          </a:p>
        </p:txBody>
      </p:sp>
      <p:sp>
        <p:nvSpPr>
          <p:cNvPr id="8" name="Rectángulo redondeado 7"/>
          <p:cNvSpPr/>
          <p:nvPr/>
        </p:nvSpPr>
        <p:spPr>
          <a:xfrm>
            <a:off x="1424282" y="3199777"/>
            <a:ext cx="6526924" cy="7175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R" sz="2400" dirty="0"/>
              <a:t>¿Qué se espera de este curso?</a:t>
            </a:r>
          </a:p>
        </p:txBody>
      </p:sp>
      <p:sp>
        <p:nvSpPr>
          <p:cNvPr id="9" name="Rectángulo redondeado 8"/>
          <p:cNvSpPr/>
          <p:nvPr/>
        </p:nvSpPr>
        <p:spPr>
          <a:xfrm>
            <a:off x="1409564" y="2421762"/>
            <a:ext cx="6541642" cy="6760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R" sz="2400" dirty="0"/>
              <a:t>Revisión de la Evaluación</a:t>
            </a:r>
          </a:p>
        </p:txBody>
      </p:sp>
      <p:pic>
        <p:nvPicPr>
          <p:cNvPr id="12" name="Imagen 11"/>
          <p:cNvPicPr>
            <a:picLocks noChangeAspect="1"/>
          </p:cNvPicPr>
          <p:nvPr/>
        </p:nvPicPr>
        <p:blipFill>
          <a:blip r:embed="rId3"/>
          <a:stretch>
            <a:fillRect/>
          </a:stretch>
        </p:blipFill>
        <p:spPr>
          <a:xfrm>
            <a:off x="733256" y="1141767"/>
            <a:ext cx="575686" cy="510038"/>
          </a:xfrm>
          <a:prstGeom prst="rect">
            <a:avLst/>
          </a:prstGeom>
        </p:spPr>
      </p:pic>
      <p:pic>
        <p:nvPicPr>
          <p:cNvPr id="13" name="Imagen 12"/>
          <p:cNvPicPr>
            <a:picLocks noChangeAspect="1"/>
          </p:cNvPicPr>
          <p:nvPr/>
        </p:nvPicPr>
        <p:blipFill>
          <a:blip r:embed="rId3"/>
          <a:stretch>
            <a:fillRect/>
          </a:stretch>
        </p:blipFill>
        <p:spPr>
          <a:xfrm>
            <a:off x="733256" y="1788119"/>
            <a:ext cx="575686" cy="510038"/>
          </a:xfrm>
          <a:prstGeom prst="rect">
            <a:avLst/>
          </a:prstGeom>
        </p:spPr>
      </p:pic>
      <p:pic>
        <p:nvPicPr>
          <p:cNvPr id="14" name="Imagen 13"/>
          <p:cNvPicPr>
            <a:picLocks noChangeAspect="1"/>
          </p:cNvPicPr>
          <p:nvPr/>
        </p:nvPicPr>
        <p:blipFill>
          <a:blip r:embed="rId3"/>
          <a:stretch>
            <a:fillRect/>
          </a:stretch>
        </p:blipFill>
        <p:spPr>
          <a:xfrm>
            <a:off x="733256" y="2448504"/>
            <a:ext cx="575686" cy="510038"/>
          </a:xfrm>
          <a:prstGeom prst="rect">
            <a:avLst/>
          </a:prstGeom>
        </p:spPr>
      </p:pic>
      <p:pic>
        <p:nvPicPr>
          <p:cNvPr id="15" name="Imagen 14"/>
          <p:cNvPicPr>
            <a:picLocks noChangeAspect="1"/>
          </p:cNvPicPr>
          <p:nvPr/>
        </p:nvPicPr>
        <p:blipFill>
          <a:blip r:embed="rId3"/>
          <a:stretch>
            <a:fillRect/>
          </a:stretch>
        </p:blipFill>
        <p:spPr>
          <a:xfrm>
            <a:off x="733256" y="3241030"/>
            <a:ext cx="575686" cy="510038"/>
          </a:xfrm>
          <a:prstGeom prst="rect">
            <a:avLst/>
          </a:prstGeom>
        </p:spPr>
      </p:pic>
    </p:spTree>
    <p:extLst>
      <p:ext uri="{BB962C8B-B14F-4D97-AF65-F5344CB8AC3E}">
        <p14:creationId xmlns:p14="http://schemas.microsoft.com/office/powerpoint/2010/main" val="1660314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p:cNvGrpSpPr/>
          <p:nvPr/>
        </p:nvGrpSpPr>
        <p:grpSpPr>
          <a:xfrm>
            <a:off x="5043488" y="519736"/>
            <a:ext cx="7000875" cy="4594472"/>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026" name="Picture 2" descr="partes de las computadoras y sus funcio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1482" y="730599"/>
            <a:ext cx="2935234" cy="23520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9360315" y="720101"/>
            <a:ext cx="2362511" cy="2362511"/>
          </a:xfrm>
          <a:prstGeom prst="rect">
            <a:avLst/>
          </a:prstGeom>
        </p:spPr>
      </p:pic>
      <p:sp>
        <p:nvSpPr>
          <p:cNvPr id="9" name="CuadroTexto 8"/>
          <p:cNvSpPr txBox="1"/>
          <p:nvPr/>
        </p:nvSpPr>
        <p:spPr>
          <a:xfrm>
            <a:off x="5157788" y="3227032"/>
            <a:ext cx="6725311" cy="1631216"/>
          </a:xfrm>
          <a:prstGeom prst="rect">
            <a:avLst/>
          </a:prstGeom>
          <a:noFill/>
        </p:spPr>
        <p:txBody>
          <a:bodyPr wrap="square" rtlCol="0">
            <a:spAutoFit/>
          </a:bodyPr>
          <a:lstStyle/>
          <a:p>
            <a:pPr algn="just" fontAlgn="base"/>
            <a:r>
              <a:rPr lang="es-CR" sz="2000" b="1" dirty="0">
                <a:latin typeface="Century Gothic" panose="020B0502020202020204" pitchFamily="34" charset="0"/>
              </a:rPr>
              <a:t>Considerados por mucho como la parte más importante de una computadora; el procesador también conocido como CPU, es el encargado de realizar todo los procesos que realiza una computadora.</a:t>
            </a:r>
          </a:p>
        </p:txBody>
      </p:sp>
      <p:cxnSp>
        <p:nvCxnSpPr>
          <p:cNvPr id="36" name="Conector recto 35"/>
          <p:cNvCxnSpPr/>
          <p:nvPr/>
        </p:nvCxnSpPr>
        <p:spPr>
          <a:xfrm>
            <a:off x="197874" y="44980"/>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flipV="1">
            <a:off x="169817" y="683060"/>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110338" y="89812"/>
            <a:ext cx="4359399" cy="523220"/>
          </a:xfrm>
          <a:prstGeom prst="rect">
            <a:avLst/>
          </a:prstGeom>
          <a:noFill/>
        </p:spPr>
        <p:txBody>
          <a:bodyPr wrap="none" rtlCol="0">
            <a:spAutoFit/>
          </a:bodyPr>
          <a:lstStyle/>
          <a:p>
            <a:r>
              <a:rPr lang="es-CR" sz="2800">
                <a:solidFill>
                  <a:srgbClr val="002060"/>
                </a:solidFill>
              </a:rPr>
              <a:t>Una tarjeta Madre Contiene:</a:t>
            </a:r>
          </a:p>
        </p:txBody>
      </p:sp>
      <p:sp>
        <p:nvSpPr>
          <p:cNvPr id="39" name="Rectángulo redondeado 38">
            <a:hlinkClick r:id="rId4" action="ppaction://hlinksldjump"/>
          </p:cNvPr>
          <p:cNvSpPr/>
          <p:nvPr/>
        </p:nvSpPr>
        <p:spPr>
          <a:xfrm>
            <a:off x="219196" y="847133"/>
            <a:ext cx="4308698" cy="47388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El procesador o CPU </a:t>
            </a:r>
          </a:p>
        </p:txBody>
      </p:sp>
      <p:sp>
        <p:nvSpPr>
          <p:cNvPr id="40" name="Rectángulo redondeado 39">
            <a:hlinkClick r:id="rId5" action="ppaction://hlinksldjump"/>
          </p:cNvPr>
          <p:cNvSpPr/>
          <p:nvPr/>
        </p:nvSpPr>
        <p:spPr>
          <a:xfrm>
            <a:off x="219196" y="1406723"/>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Zócalo del CPU</a:t>
            </a:r>
          </a:p>
        </p:txBody>
      </p:sp>
      <p:sp>
        <p:nvSpPr>
          <p:cNvPr id="41" name="Rectángulo redondeado 40">
            <a:hlinkClick r:id="rId6" action="ppaction://hlinksldjump"/>
          </p:cNvPr>
          <p:cNvSpPr/>
          <p:nvPr/>
        </p:nvSpPr>
        <p:spPr>
          <a:xfrm>
            <a:off x="219196" y="1952530"/>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expansión</a:t>
            </a:r>
          </a:p>
        </p:txBody>
      </p:sp>
      <p:sp>
        <p:nvSpPr>
          <p:cNvPr id="42" name="Rectángulo redondeado 41">
            <a:hlinkClick r:id="rId7" action="ppaction://hlinksldjump"/>
          </p:cNvPr>
          <p:cNvSpPr/>
          <p:nvPr/>
        </p:nvSpPr>
        <p:spPr>
          <a:xfrm>
            <a:off x="219196" y="2503102"/>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Memoria</a:t>
            </a:r>
          </a:p>
        </p:txBody>
      </p:sp>
      <p:sp>
        <p:nvSpPr>
          <p:cNvPr id="43" name="Rectángulo redondeado 42">
            <a:hlinkClick r:id="rId8" action="ppaction://hlinksldjump"/>
          </p:cNvPr>
          <p:cNvSpPr/>
          <p:nvPr/>
        </p:nvSpPr>
        <p:spPr>
          <a:xfrm>
            <a:off x="219196" y="625300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44" name="Rectángulo redondeado 43">
            <a:hlinkClick r:id="rId9" action="ppaction://hlinksldjump"/>
          </p:cNvPr>
          <p:cNvSpPr/>
          <p:nvPr/>
        </p:nvSpPr>
        <p:spPr>
          <a:xfrm>
            <a:off x="219196" y="3030360"/>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La memoria ROM</a:t>
            </a:r>
          </a:p>
        </p:txBody>
      </p:sp>
      <p:sp>
        <p:nvSpPr>
          <p:cNvPr id="45" name="Rectángulo redondeado 44">
            <a:hlinkClick r:id="rId10" action="ppaction://hlinksldjump"/>
          </p:cNvPr>
          <p:cNvSpPr/>
          <p:nvPr/>
        </p:nvSpPr>
        <p:spPr>
          <a:xfrm>
            <a:off x="219197" y="3544684"/>
            <a:ext cx="194923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400">
                <a:solidFill>
                  <a:srgbClr val="002060"/>
                </a:solidFill>
              </a:rPr>
              <a:t>Conectores</a:t>
            </a:r>
          </a:p>
        </p:txBody>
      </p:sp>
      <p:sp>
        <p:nvSpPr>
          <p:cNvPr id="46" name="Rectángulo redondeado 45">
            <a:hlinkClick r:id="rId11" action="ppaction://hlinksldjump"/>
          </p:cNvPr>
          <p:cNvSpPr/>
          <p:nvPr/>
        </p:nvSpPr>
        <p:spPr>
          <a:xfrm>
            <a:off x="2382543" y="3557618"/>
            <a:ext cx="2106909"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Buses</a:t>
            </a:r>
          </a:p>
        </p:txBody>
      </p:sp>
      <p:sp>
        <p:nvSpPr>
          <p:cNvPr id="47" name="Rectángulo redondeado 46">
            <a:hlinkClick r:id="rId12" action="ppaction://hlinksldjump"/>
          </p:cNvPr>
          <p:cNvSpPr/>
          <p:nvPr/>
        </p:nvSpPr>
        <p:spPr>
          <a:xfrm>
            <a:off x="2383291" y="4053279"/>
            <a:ext cx="2125635" cy="5217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Pila CMOS</a:t>
            </a:r>
          </a:p>
        </p:txBody>
      </p:sp>
      <p:sp>
        <p:nvSpPr>
          <p:cNvPr id="48" name="Rectángulo redondeado 47">
            <a:hlinkClick r:id="rId8" action="ppaction://hlinksldjump"/>
          </p:cNvPr>
          <p:cNvSpPr/>
          <p:nvPr/>
        </p:nvSpPr>
        <p:spPr>
          <a:xfrm>
            <a:off x="222796" y="4049149"/>
            <a:ext cx="1949238" cy="52591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1600">
                <a:solidFill>
                  <a:srgbClr val="002060"/>
                </a:solidFill>
              </a:rPr>
              <a:t>Puertos de </a:t>
            </a:r>
            <a:endParaRPr lang="es-CR" sz="1600">
              <a:solidFill>
                <a:srgbClr val="002060"/>
              </a:solidFill>
              <a:cs typeface="Arial"/>
            </a:endParaRPr>
          </a:p>
          <a:p>
            <a:pPr algn="ctr"/>
            <a:r>
              <a:rPr lang="es-CR" sz="1600">
                <a:solidFill>
                  <a:srgbClr val="002060"/>
                </a:solidFill>
              </a:rPr>
              <a:t>entrada y salida</a:t>
            </a:r>
            <a:endParaRPr lang="es-CR" sz="1600">
              <a:solidFill>
                <a:srgbClr val="002060"/>
              </a:solidFill>
              <a:cs typeface="Arial"/>
            </a:endParaRPr>
          </a:p>
        </p:txBody>
      </p:sp>
    </p:spTree>
    <p:extLst>
      <p:ext uri="{BB962C8B-B14F-4D97-AF65-F5344CB8AC3E}">
        <p14:creationId xmlns:p14="http://schemas.microsoft.com/office/powerpoint/2010/main" val="2750173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p:cNvGrpSpPr/>
          <p:nvPr/>
        </p:nvGrpSpPr>
        <p:grpSpPr>
          <a:xfrm>
            <a:off x="5043488" y="552678"/>
            <a:ext cx="7000875" cy="4594472"/>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2" name="Imagen 1"/>
          <p:cNvPicPr>
            <a:picLocks noChangeAspect="1"/>
          </p:cNvPicPr>
          <p:nvPr/>
        </p:nvPicPr>
        <p:blipFill>
          <a:blip r:embed="rId2"/>
          <a:stretch>
            <a:fillRect/>
          </a:stretch>
        </p:blipFill>
        <p:spPr>
          <a:xfrm>
            <a:off x="7040336" y="728035"/>
            <a:ext cx="3467100" cy="2619375"/>
          </a:xfrm>
          <a:prstGeom prst="rect">
            <a:avLst/>
          </a:prstGeom>
        </p:spPr>
      </p:pic>
      <p:sp>
        <p:nvSpPr>
          <p:cNvPr id="21" name="CuadroTexto 20"/>
          <p:cNvSpPr txBox="1"/>
          <p:nvPr/>
        </p:nvSpPr>
        <p:spPr>
          <a:xfrm>
            <a:off x="5181269" y="3530292"/>
            <a:ext cx="6725311" cy="1200329"/>
          </a:xfrm>
          <a:prstGeom prst="rect">
            <a:avLst/>
          </a:prstGeom>
          <a:noFill/>
        </p:spPr>
        <p:txBody>
          <a:bodyPr wrap="square" rtlCol="0">
            <a:spAutoFit/>
          </a:bodyPr>
          <a:lstStyle/>
          <a:p>
            <a:pPr algn="just" fontAlgn="base"/>
            <a:r>
              <a:rPr lang="es-CR" b="1" dirty="0"/>
              <a:t>Es el lugar donde se inserta la unidad central de procesamiento;</a:t>
            </a:r>
            <a:r>
              <a:rPr lang="es-CR" dirty="0"/>
              <a:t> en otras palabras el procesador, cada tarjeta madre posee uno y es compatible solo para una familia de procesadores como podría ser para Intel o para AMD.</a:t>
            </a:r>
            <a:endParaRPr lang="es-CR" sz="1600" dirty="0"/>
          </a:p>
        </p:txBody>
      </p:sp>
      <p:cxnSp>
        <p:nvCxnSpPr>
          <p:cNvPr id="37" name="Conector recto 36"/>
          <p:cNvCxnSpPr/>
          <p:nvPr/>
        </p:nvCxnSpPr>
        <p:spPr>
          <a:xfrm>
            <a:off x="197874" y="77922"/>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flipV="1">
            <a:off x="169817" y="716002"/>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110338" y="122753"/>
            <a:ext cx="4359399" cy="523220"/>
          </a:xfrm>
          <a:prstGeom prst="rect">
            <a:avLst/>
          </a:prstGeom>
          <a:noFill/>
        </p:spPr>
        <p:txBody>
          <a:bodyPr wrap="none" rtlCol="0">
            <a:spAutoFit/>
          </a:bodyPr>
          <a:lstStyle/>
          <a:p>
            <a:r>
              <a:rPr lang="es-CR" sz="2800">
                <a:solidFill>
                  <a:srgbClr val="002060"/>
                </a:solidFill>
              </a:rPr>
              <a:t>Una tarjeta Madre Contiene:</a:t>
            </a:r>
          </a:p>
        </p:txBody>
      </p:sp>
      <p:sp>
        <p:nvSpPr>
          <p:cNvPr id="40" name="Rectángulo redondeado 39">
            <a:hlinkClick r:id="rId3" action="ppaction://hlinksldjump"/>
          </p:cNvPr>
          <p:cNvSpPr/>
          <p:nvPr/>
        </p:nvSpPr>
        <p:spPr>
          <a:xfrm>
            <a:off x="219196" y="880074"/>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procesador o CPU </a:t>
            </a:r>
          </a:p>
        </p:txBody>
      </p:sp>
      <p:sp>
        <p:nvSpPr>
          <p:cNvPr id="41" name="Rectángulo redondeado 40">
            <a:hlinkClick r:id="rId4" action="ppaction://hlinksldjump"/>
          </p:cNvPr>
          <p:cNvSpPr/>
          <p:nvPr/>
        </p:nvSpPr>
        <p:spPr>
          <a:xfrm>
            <a:off x="219196" y="1439665"/>
            <a:ext cx="4308698" cy="44002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El Zócalo del CPU</a:t>
            </a:r>
          </a:p>
        </p:txBody>
      </p:sp>
      <p:sp>
        <p:nvSpPr>
          <p:cNvPr id="42" name="Rectángulo redondeado 41">
            <a:hlinkClick r:id="rId5" action="ppaction://hlinksldjump"/>
          </p:cNvPr>
          <p:cNvSpPr/>
          <p:nvPr/>
        </p:nvSpPr>
        <p:spPr>
          <a:xfrm>
            <a:off x="219196" y="1985471"/>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expansión</a:t>
            </a:r>
          </a:p>
        </p:txBody>
      </p:sp>
      <p:sp>
        <p:nvSpPr>
          <p:cNvPr id="43" name="Rectángulo redondeado 42">
            <a:hlinkClick r:id="rId6" action="ppaction://hlinksldjump"/>
          </p:cNvPr>
          <p:cNvSpPr/>
          <p:nvPr/>
        </p:nvSpPr>
        <p:spPr>
          <a:xfrm>
            <a:off x="219196" y="2536043"/>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Memoria</a:t>
            </a:r>
          </a:p>
        </p:txBody>
      </p:sp>
      <p:sp>
        <p:nvSpPr>
          <p:cNvPr id="44" name="Rectángulo redondeado 43">
            <a:hlinkClick r:id="rId7" action="ppaction://hlinksldjump"/>
          </p:cNvPr>
          <p:cNvSpPr/>
          <p:nvPr/>
        </p:nvSpPr>
        <p:spPr>
          <a:xfrm>
            <a:off x="219196" y="4699321"/>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45" name="Rectángulo redondeado 44">
            <a:hlinkClick r:id="rId8" action="ppaction://hlinksldjump"/>
          </p:cNvPr>
          <p:cNvSpPr/>
          <p:nvPr/>
        </p:nvSpPr>
        <p:spPr>
          <a:xfrm>
            <a:off x="219196" y="3063301"/>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La memoria ROM</a:t>
            </a:r>
          </a:p>
        </p:txBody>
      </p:sp>
      <p:sp>
        <p:nvSpPr>
          <p:cNvPr id="46" name="Rectángulo redondeado 45">
            <a:hlinkClick r:id="rId9" action="ppaction://hlinksldjump"/>
          </p:cNvPr>
          <p:cNvSpPr/>
          <p:nvPr/>
        </p:nvSpPr>
        <p:spPr>
          <a:xfrm>
            <a:off x="219197" y="3577626"/>
            <a:ext cx="194923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400">
                <a:solidFill>
                  <a:srgbClr val="002060"/>
                </a:solidFill>
              </a:rPr>
              <a:t>Conectores</a:t>
            </a:r>
            <a:endParaRPr lang="es-CR" sz="2400">
              <a:solidFill>
                <a:srgbClr val="002060"/>
              </a:solidFill>
              <a:cs typeface="Arial"/>
            </a:endParaRPr>
          </a:p>
        </p:txBody>
      </p:sp>
      <p:sp>
        <p:nvSpPr>
          <p:cNvPr id="47" name="Rectángulo redondeado 46">
            <a:hlinkClick r:id="rId10" action="ppaction://hlinksldjump"/>
          </p:cNvPr>
          <p:cNvSpPr/>
          <p:nvPr/>
        </p:nvSpPr>
        <p:spPr>
          <a:xfrm>
            <a:off x="2382543" y="3590560"/>
            <a:ext cx="2106909"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Buses</a:t>
            </a:r>
          </a:p>
        </p:txBody>
      </p:sp>
      <p:sp>
        <p:nvSpPr>
          <p:cNvPr id="48" name="Rectángulo redondeado 47">
            <a:hlinkClick r:id="rId11" action="ppaction://hlinksldjump"/>
          </p:cNvPr>
          <p:cNvSpPr/>
          <p:nvPr/>
        </p:nvSpPr>
        <p:spPr>
          <a:xfrm>
            <a:off x="2383291" y="4086220"/>
            <a:ext cx="2125635" cy="5217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Pila CMOS</a:t>
            </a:r>
          </a:p>
        </p:txBody>
      </p:sp>
      <p:sp>
        <p:nvSpPr>
          <p:cNvPr id="49" name="Rectángulo redondeado 48">
            <a:hlinkClick r:id="rId7" action="ppaction://hlinksldjump"/>
          </p:cNvPr>
          <p:cNvSpPr/>
          <p:nvPr/>
        </p:nvSpPr>
        <p:spPr>
          <a:xfrm>
            <a:off x="222796" y="4082091"/>
            <a:ext cx="1949238" cy="52591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1600">
                <a:solidFill>
                  <a:srgbClr val="002060"/>
                </a:solidFill>
              </a:rPr>
              <a:t>Puertos de </a:t>
            </a:r>
            <a:endParaRPr lang="es-CR" sz="1600">
              <a:solidFill>
                <a:srgbClr val="002060"/>
              </a:solidFill>
              <a:cs typeface="Arial"/>
            </a:endParaRPr>
          </a:p>
          <a:p>
            <a:pPr algn="ctr"/>
            <a:r>
              <a:rPr lang="es-CR" sz="1600">
                <a:solidFill>
                  <a:srgbClr val="002060"/>
                </a:solidFill>
              </a:rPr>
              <a:t>entrada y salida</a:t>
            </a:r>
            <a:endParaRPr lang="es-CR" sz="1600">
              <a:solidFill>
                <a:srgbClr val="002060"/>
              </a:solidFill>
              <a:cs typeface="Arial"/>
            </a:endParaRPr>
          </a:p>
        </p:txBody>
      </p:sp>
    </p:spTree>
    <p:extLst>
      <p:ext uri="{BB962C8B-B14F-4D97-AF65-F5344CB8AC3E}">
        <p14:creationId xmlns:p14="http://schemas.microsoft.com/office/powerpoint/2010/main" val="2450321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p:cNvGrpSpPr/>
          <p:nvPr/>
        </p:nvGrpSpPr>
        <p:grpSpPr>
          <a:xfrm>
            <a:off x="5043488" y="493301"/>
            <a:ext cx="7000875" cy="4594472"/>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2" name="Imagen 1"/>
          <p:cNvPicPr>
            <a:picLocks noChangeAspect="1"/>
          </p:cNvPicPr>
          <p:nvPr/>
        </p:nvPicPr>
        <p:blipFill>
          <a:blip r:embed="rId2"/>
          <a:stretch>
            <a:fillRect/>
          </a:stretch>
        </p:blipFill>
        <p:spPr>
          <a:xfrm>
            <a:off x="5924550" y="668660"/>
            <a:ext cx="5126627" cy="2563314"/>
          </a:xfrm>
          <a:prstGeom prst="rect">
            <a:avLst/>
          </a:prstGeom>
        </p:spPr>
      </p:pic>
      <p:sp>
        <p:nvSpPr>
          <p:cNvPr id="21" name="CuadroTexto 20"/>
          <p:cNvSpPr txBox="1"/>
          <p:nvPr/>
        </p:nvSpPr>
        <p:spPr>
          <a:xfrm>
            <a:off x="5181269" y="3209656"/>
            <a:ext cx="6725311" cy="1323439"/>
          </a:xfrm>
          <a:prstGeom prst="rect">
            <a:avLst/>
          </a:prstGeom>
          <a:noFill/>
        </p:spPr>
        <p:txBody>
          <a:bodyPr wrap="square" rtlCol="0">
            <a:spAutoFit/>
          </a:bodyPr>
          <a:lstStyle/>
          <a:p>
            <a:pPr algn="just" fontAlgn="base"/>
            <a:r>
              <a:rPr lang="es-CR" sz="2000" b="1" dirty="0">
                <a:latin typeface="Century Gothic" panose="020B0502020202020204" pitchFamily="34" charset="0"/>
              </a:rPr>
              <a:t>Son otras ranuras que permiten al usuario agregar otras funcionalidades a la computadora; insertando otras tarjetas como por ejemplo una tarjeta de vídeo, sonido o de red.</a:t>
            </a:r>
          </a:p>
        </p:txBody>
      </p:sp>
      <p:cxnSp>
        <p:nvCxnSpPr>
          <p:cNvPr id="37" name="Conector recto 36"/>
          <p:cNvCxnSpPr/>
          <p:nvPr/>
        </p:nvCxnSpPr>
        <p:spPr>
          <a:xfrm>
            <a:off x="197874" y="1854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flipV="1">
            <a:off x="169817" y="65662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110338" y="63377"/>
            <a:ext cx="4359399" cy="523220"/>
          </a:xfrm>
          <a:prstGeom prst="rect">
            <a:avLst/>
          </a:prstGeom>
          <a:noFill/>
        </p:spPr>
        <p:txBody>
          <a:bodyPr wrap="none" rtlCol="0">
            <a:spAutoFit/>
          </a:bodyPr>
          <a:lstStyle/>
          <a:p>
            <a:r>
              <a:rPr lang="es-CR" sz="2800">
                <a:solidFill>
                  <a:srgbClr val="002060"/>
                </a:solidFill>
              </a:rPr>
              <a:t>Una tarjeta Madre Contiene:</a:t>
            </a:r>
          </a:p>
        </p:txBody>
      </p:sp>
      <p:sp>
        <p:nvSpPr>
          <p:cNvPr id="40" name="Rectángulo redondeado 39">
            <a:hlinkClick r:id="rId3" action="ppaction://hlinksldjump"/>
          </p:cNvPr>
          <p:cNvSpPr/>
          <p:nvPr/>
        </p:nvSpPr>
        <p:spPr>
          <a:xfrm>
            <a:off x="219196" y="82069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procesador o CPU </a:t>
            </a:r>
          </a:p>
        </p:txBody>
      </p:sp>
      <p:sp>
        <p:nvSpPr>
          <p:cNvPr id="41" name="Rectángulo redondeado 40">
            <a:hlinkClick r:id="rId4" action="ppaction://hlinksldjump"/>
          </p:cNvPr>
          <p:cNvSpPr/>
          <p:nvPr/>
        </p:nvSpPr>
        <p:spPr>
          <a:xfrm>
            <a:off x="219196" y="138028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Zócalo del CPU</a:t>
            </a:r>
          </a:p>
        </p:txBody>
      </p:sp>
      <p:sp>
        <p:nvSpPr>
          <p:cNvPr id="42" name="Rectángulo redondeado 41">
            <a:hlinkClick r:id="rId5" action="ppaction://hlinksldjump"/>
          </p:cNvPr>
          <p:cNvSpPr/>
          <p:nvPr/>
        </p:nvSpPr>
        <p:spPr>
          <a:xfrm>
            <a:off x="219196" y="1926095"/>
            <a:ext cx="4308698" cy="4662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Ranuras de expansión</a:t>
            </a:r>
          </a:p>
        </p:txBody>
      </p:sp>
      <p:sp>
        <p:nvSpPr>
          <p:cNvPr id="43" name="Rectángulo redondeado 42">
            <a:hlinkClick r:id="rId6" action="ppaction://hlinksldjump"/>
          </p:cNvPr>
          <p:cNvSpPr/>
          <p:nvPr/>
        </p:nvSpPr>
        <p:spPr>
          <a:xfrm>
            <a:off x="219196" y="247666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Memoria</a:t>
            </a:r>
          </a:p>
        </p:txBody>
      </p:sp>
      <p:sp>
        <p:nvSpPr>
          <p:cNvPr id="44" name="Rectángulo redondeado 43">
            <a:hlinkClick r:id="rId7" action="ppaction://hlinksldjump"/>
          </p:cNvPr>
          <p:cNvSpPr/>
          <p:nvPr/>
        </p:nvSpPr>
        <p:spPr>
          <a:xfrm>
            <a:off x="219196" y="4639944"/>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45" name="Rectángulo redondeado 44">
            <a:hlinkClick r:id="rId8" action="ppaction://hlinksldjump"/>
          </p:cNvPr>
          <p:cNvSpPr/>
          <p:nvPr/>
        </p:nvSpPr>
        <p:spPr>
          <a:xfrm>
            <a:off x="219196" y="300392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La memoria ROM</a:t>
            </a:r>
          </a:p>
        </p:txBody>
      </p:sp>
      <p:sp>
        <p:nvSpPr>
          <p:cNvPr id="46" name="Rectángulo redondeado 45">
            <a:hlinkClick r:id="rId9" action="ppaction://hlinksldjump"/>
          </p:cNvPr>
          <p:cNvSpPr/>
          <p:nvPr/>
        </p:nvSpPr>
        <p:spPr>
          <a:xfrm>
            <a:off x="219197" y="3518249"/>
            <a:ext cx="194923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400">
                <a:solidFill>
                  <a:srgbClr val="002060"/>
                </a:solidFill>
              </a:rPr>
              <a:t>Conectores</a:t>
            </a:r>
          </a:p>
        </p:txBody>
      </p:sp>
      <p:sp>
        <p:nvSpPr>
          <p:cNvPr id="47" name="Rectángulo redondeado 46">
            <a:hlinkClick r:id="rId10" action="ppaction://hlinksldjump"/>
          </p:cNvPr>
          <p:cNvSpPr/>
          <p:nvPr/>
        </p:nvSpPr>
        <p:spPr>
          <a:xfrm>
            <a:off x="2382543" y="3531183"/>
            <a:ext cx="2106909"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Buses</a:t>
            </a:r>
          </a:p>
        </p:txBody>
      </p:sp>
      <p:sp>
        <p:nvSpPr>
          <p:cNvPr id="48" name="Rectángulo redondeado 47">
            <a:hlinkClick r:id="rId11" action="ppaction://hlinksldjump"/>
          </p:cNvPr>
          <p:cNvSpPr/>
          <p:nvPr/>
        </p:nvSpPr>
        <p:spPr>
          <a:xfrm>
            <a:off x="2383291" y="4026844"/>
            <a:ext cx="2125635" cy="5217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Pila CMOS</a:t>
            </a:r>
          </a:p>
        </p:txBody>
      </p:sp>
      <p:sp>
        <p:nvSpPr>
          <p:cNvPr id="49" name="Rectángulo redondeado 48">
            <a:hlinkClick r:id="rId7" action="ppaction://hlinksldjump"/>
          </p:cNvPr>
          <p:cNvSpPr/>
          <p:nvPr/>
        </p:nvSpPr>
        <p:spPr>
          <a:xfrm>
            <a:off x="222796" y="4022714"/>
            <a:ext cx="1949238" cy="52591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1600">
                <a:solidFill>
                  <a:srgbClr val="002060"/>
                </a:solidFill>
              </a:rPr>
              <a:t>Puertos de </a:t>
            </a:r>
            <a:endParaRPr lang="es-CR" sz="1600">
              <a:solidFill>
                <a:srgbClr val="002060"/>
              </a:solidFill>
              <a:cs typeface="Arial"/>
            </a:endParaRPr>
          </a:p>
          <a:p>
            <a:pPr algn="ctr"/>
            <a:r>
              <a:rPr lang="es-CR" sz="1600">
                <a:solidFill>
                  <a:srgbClr val="002060"/>
                </a:solidFill>
              </a:rPr>
              <a:t>entrada y salida</a:t>
            </a:r>
            <a:endParaRPr lang="es-CR" sz="1600">
              <a:solidFill>
                <a:srgbClr val="002060"/>
              </a:solidFill>
              <a:cs typeface="Arial"/>
            </a:endParaRPr>
          </a:p>
        </p:txBody>
      </p:sp>
    </p:spTree>
    <p:extLst>
      <p:ext uri="{BB962C8B-B14F-4D97-AF65-F5344CB8AC3E}">
        <p14:creationId xmlns:p14="http://schemas.microsoft.com/office/powerpoint/2010/main" val="1230756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p:cNvGrpSpPr/>
          <p:nvPr/>
        </p:nvGrpSpPr>
        <p:grpSpPr>
          <a:xfrm>
            <a:off x="5043488" y="513092"/>
            <a:ext cx="7000875" cy="5711211"/>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sp>
        <p:nvSpPr>
          <p:cNvPr id="21" name="CuadroTexto 20"/>
          <p:cNvSpPr txBox="1"/>
          <p:nvPr/>
        </p:nvSpPr>
        <p:spPr>
          <a:xfrm>
            <a:off x="5181269" y="3333952"/>
            <a:ext cx="6725311" cy="2554545"/>
          </a:xfrm>
          <a:prstGeom prst="rect">
            <a:avLst/>
          </a:prstGeom>
          <a:noFill/>
        </p:spPr>
        <p:txBody>
          <a:bodyPr wrap="square" rtlCol="0">
            <a:spAutoFit/>
          </a:bodyPr>
          <a:lstStyle/>
          <a:p>
            <a:pPr algn="just" fontAlgn="base"/>
            <a:r>
              <a:rPr lang="es-CR" sz="2000" b="1" dirty="0">
                <a:latin typeface="Century Gothic" panose="020B0502020202020204" pitchFamily="34" charset="0"/>
              </a:rPr>
              <a:t>En estas ranuras es donde se conectan las memorias RAM; dependiendo del modelo de la tarjeta madre y las especificaciones de la mismas, se sabrá cuál es el tipo de memoria y la capacidad máxima que puede soporta.</a:t>
            </a:r>
          </a:p>
          <a:p>
            <a:pPr algn="just" fontAlgn="base"/>
            <a:endParaRPr lang="es-CR" sz="2000" b="1" dirty="0">
              <a:latin typeface="Century Gothic" panose="020B0502020202020204" pitchFamily="34" charset="0"/>
            </a:endParaRPr>
          </a:p>
          <a:p>
            <a:pPr algn="just" fontAlgn="base"/>
            <a:r>
              <a:rPr lang="es-CR" sz="2000" b="1" dirty="0">
                <a:latin typeface="Century Gothic" panose="020B0502020202020204" pitchFamily="34" charset="0"/>
              </a:rPr>
              <a:t>Las memorias RAM tienes varias familias; las más comunes son los DDR, DDR2, DDR3 y DDR4.</a:t>
            </a:r>
          </a:p>
        </p:txBody>
      </p:sp>
      <p:pic>
        <p:nvPicPr>
          <p:cNvPr id="3" name="Imagen 2"/>
          <p:cNvPicPr>
            <a:picLocks noChangeAspect="1"/>
          </p:cNvPicPr>
          <p:nvPr/>
        </p:nvPicPr>
        <p:blipFill>
          <a:blip r:embed="rId2"/>
          <a:stretch>
            <a:fillRect/>
          </a:stretch>
        </p:blipFill>
        <p:spPr>
          <a:xfrm>
            <a:off x="5638799" y="768871"/>
            <a:ext cx="5810250" cy="2305050"/>
          </a:xfrm>
          <a:prstGeom prst="rect">
            <a:avLst/>
          </a:prstGeom>
        </p:spPr>
      </p:pic>
      <p:cxnSp>
        <p:nvCxnSpPr>
          <p:cNvPr id="37" name="Conector recto 36"/>
          <p:cNvCxnSpPr/>
          <p:nvPr/>
        </p:nvCxnSpPr>
        <p:spPr>
          <a:xfrm>
            <a:off x="197874" y="38337"/>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flipV="1">
            <a:off x="169817" y="676417"/>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110338" y="83169"/>
            <a:ext cx="4359399" cy="523220"/>
          </a:xfrm>
          <a:prstGeom prst="rect">
            <a:avLst/>
          </a:prstGeom>
          <a:noFill/>
        </p:spPr>
        <p:txBody>
          <a:bodyPr wrap="none" rtlCol="0">
            <a:spAutoFit/>
          </a:bodyPr>
          <a:lstStyle/>
          <a:p>
            <a:r>
              <a:rPr lang="es-CR" sz="2800">
                <a:solidFill>
                  <a:srgbClr val="002060"/>
                </a:solidFill>
              </a:rPr>
              <a:t>Una tarjeta Madre Contiene:</a:t>
            </a:r>
          </a:p>
        </p:txBody>
      </p:sp>
      <p:sp>
        <p:nvSpPr>
          <p:cNvPr id="40" name="Rectángulo redondeado 39">
            <a:hlinkClick r:id="rId3" action="ppaction://hlinksldjump"/>
          </p:cNvPr>
          <p:cNvSpPr/>
          <p:nvPr/>
        </p:nvSpPr>
        <p:spPr>
          <a:xfrm>
            <a:off x="219196" y="840490"/>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procesador o CPU </a:t>
            </a:r>
          </a:p>
        </p:txBody>
      </p:sp>
      <p:sp>
        <p:nvSpPr>
          <p:cNvPr id="41" name="Rectángulo redondeado 40">
            <a:hlinkClick r:id="rId4" action="ppaction://hlinksldjump"/>
          </p:cNvPr>
          <p:cNvSpPr/>
          <p:nvPr/>
        </p:nvSpPr>
        <p:spPr>
          <a:xfrm>
            <a:off x="219196" y="1400080"/>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Zócalo del CPU</a:t>
            </a:r>
          </a:p>
        </p:txBody>
      </p:sp>
      <p:sp>
        <p:nvSpPr>
          <p:cNvPr id="42" name="Rectángulo redondeado 41">
            <a:hlinkClick r:id="rId5" action="ppaction://hlinksldjump"/>
          </p:cNvPr>
          <p:cNvSpPr/>
          <p:nvPr/>
        </p:nvSpPr>
        <p:spPr>
          <a:xfrm>
            <a:off x="219196" y="1945887"/>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expansión</a:t>
            </a:r>
          </a:p>
        </p:txBody>
      </p:sp>
      <p:sp>
        <p:nvSpPr>
          <p:cNvPr id="43" name="Rectángulo redondeado 42">
            <a:hlinkClick r:id="rId6" action="ppaction://hlinksldjump"/>
          </p:cNvPr>
          <p:cNvSpPr/>
          <p:nvPr/>
        </p:nvSpPr>
        <p:spPr>
          <a:xfrm>
            <a:off x="219196" y="2496459"/>
            <a:ext cx="4308698" cy="44429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Ranuras de Memoria</a:t>
            </a:r>
          </a:p>
        </p:txBody>
      </p:sp>
      <p:sp>
        <p:nvSpPr>
          <p:cNvPr id="44" name="Rectángulo redondeado 43">
            <a:hlinkClick r:id="rId7" action="ppaction://hlinksldjump"/>
          </p:cNvPr>
          <p:cNvSpPr/>
          <p:nvPr/>
        </p:nvSpPr>
        <p:spPr>
          <a:xfrm>
            <a:off x="159819" y="4758697"/>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45" name="Rectángulo redondeado 44">
            <a:hlinkClick r:id="rId8" action="ppaction://hlinksldjump"/>
          </p:cNvPr>
          <p:cNvSpPr/>
          <p:nvPr/>
        </p:nvSpPr>
        <p:spPr>
          <a:xfrm>
            <a:off x="219196" y="302371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La memoria ROM</a:t>
            </a:r>
          </a:p>
        </p:txBody>
      </p:sp>
      <p:sp>
        <p:nvSpPr>
          <p:cNvPr id="46" name="Rectángulo redondeado 45">
            <a:hlinkClick r:id="rId9" action="ppaction://hlinksldjump"/>
          </p:cNvPr>
          <p:cNvSpPr/>
          <p:nvPr/>
        </p:nvSpPr>
        <p:spPr>
          <a:xfrm>
            <a:off x="219197" y="3538041"/>
            <a:ext cx="194923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400">
                <a:solidFill>
                  <a:srgbClr val="002060"/>
                </a:solidFill>
              </a:rPr>
              <a:t>Conectores</a:t>
            </a:r>
          </a:p>
        </p:txBody>
      </p:sp>
      <p:sp>
        <p:nvSpPr>
          <p:cNvPr id="47" name="Rectángulo redondeado 46">
            <a:hlinkClick r:id="rId10" action="ppaction://hlinksldjump"/>
          </p:cNvPr>
          <p:cNvSpPr/>
          <p:nvPr/>
        </p:nvSpPr>
        <p:spPr>
          <a:xfrm>
            <a:off x="2382543" y="3550975"/>
            <a:ext cx="2106909"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Buses</a:t>
            </a:r>
          </a:p>
        </p:txBody>
      </p:sp>
      <p:sp>
        <p:nvSpPr>
          <p:cNvPr id="48" name="Rectángulo redondeado 47">
            <a:hlinkClick r:id="rId11" action="ppaction://hlinksldjump"/>
          </p:cNvPr>
          <p:cNvSpPr/>
          <p:nvPr/>
        </p:nvSpPr>
        <p:spPr>
          <a:xfrm>
            <a:off x="2383291" y="4046636"/>
            <a:ext cx="2125635" cy="5217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Pila CMOS</a:t>
            </a:r>
          </a:p>
        </p:txBody>
      </p:sp>
      <p:sp>
        <p:nvSpPr>
          <p:cNvPr id="49" name="Rectángulo redondeado 48">
            <a:hlinkClick r:id="rId7" action="ppaction://hlinksldjump"/>
          </p:cNvPr>
          <p:cNvSpPr/>
          <p:nvPr/>
        </p:nvSpPr>
        <p:spPr>
          <a:xfrm>
            <a:off x="222796" y="4042506"/>
            <a:ext cx="1949238" cy="52591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1600">
                <a:solidFill>
                  <a:srgbClr val="002060"/>
                </a:solidFill>
              </a:rPr>
              <a:t>Puertos de </a:t>
            </a:r>
            <a:endParaRPr lang="es-CR" sz="1600">
              <a:solidFill>
                <a:srgbClr val="002060"/>
              </a:solidFill>
              <a:cs typeface="Arial"/>
            </a:endParaRPr>
          </a:p>
          <a:p>
            <a:pPr algn="ctr"/>
            <a:r>
              <a:rPr lang="es-CR" sz="1600">
                <a:solidFill>
                  <a:srgbClr val="002060"/>
                </a:solidFill>
              </a:rPr>
              <a:t>entrada y salida</a:t>
            </a:r>
            <a:endParaRPr lang="es-CR" sz="1600">
              <a:solidFill>
                <a:srgbClr val="002060"/>
              </a:solidFill>
              <a:cs typeface="Arial"/>
            </a:endParaRPr>
          </a:p>
        </p:txBody>
      </p:sp>
    </p:spTree>
    <p:extLst>
      <p:ext uri="{BB962C8B-B14F-4D97-AF65-F5344CB8AC3E}">
        <p14:creationId xmlns:p14="http://schemas.microsoft.com/office/powerpoint/2010/main" val="382260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p:cNvGrpSpPr/>
          <p:nvPr/>
        </p:nvGrpSpPr>
        <p:grpSpPr>
          <a:xfrm>
            <a:off x="5043488" y="522989"/>
            <a:ext cx="7000875" cy="5440617"/>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3" name="Imagen 2"/>
          <p:cNvPicPr>
            <a:picLocks noChangeAspect="1"/>
          </p:cNvPicPr>
          <p:nvPr/>
        </p:nvPicPr>
        <p:blipFill>
          <a:blip r:embed="rId2"/>
          <a:stretch>
            <a:fillRect/>
          </a:stretch>
        </p:blipFill>
        <p:spPr>
          <a:xfrm>
            <a:off x="5304064" y="733852"/>
            <a:ext cx="2628900" cy="1743075"/>
          </a:xfrm>
          <a:prstGeom prst="rect">
            <a:avLst/>
          </a:prstGeom>
        </p:spPr>
      </p:pic>
      <p:pic>
        <p:nvPicPr>
          <p:cNvPr id="5" name="Imagen 4"/>
          <p:cNvPicPr>
            <a:picLocks noChangeAspect="1"/>
          </p:cNvPicPr>
          <p:nvPr/>
        </p:nvPicPr>
        <p:blipFill>
          <a:blip r:embed="rId3"/>
          <a:stretch>
            <a:fillRect/>
          </a:stretch>
        </p:blipFill>
        <p:spPr>
          <a:xfrm>
            <a:off x="8543925" y="705047"/>
            <a:ext cx="2390775" cy="1914525"/>
          </a:xfrm>
          <a:prstGeom prst="rect">
            <a:avLst/>
          </a:prstGeom>
        </p:spPr>
      </p:pic>
      <p:sp>
        <p:nvSpPr>
          <p:cNvPr id="21" name="CuadroTexto 20"/>
          <p:cNvSpPr txBox="1"/>
          <p:nvPr/>
        </p:nvSpPr>
        <p:spPr>
          <a:xfrm>
            <a:off x="5181269" y="2549740"/>
            <a:ext cx="6725311" cy="3170099"/>
          </a:xfrm>
          <a:prstGeom prst="rect">
            <a:avLst/>
          </a:prstGeom>
          <a:noFill/>
        </p:spPr>
        <p:txBody>
          <a:bodyPr wrap="square" rtlCol="0">
            <a:spAutoFit/>
          </a:bodyPr>
          <a:lstStyle/>
          <a:p>
            <a:pPr algn="just" fontAlgn="base"/>
            <a:r>
              <a:rPr lang="es-CR" sz="2000" b="1" dirty="0">
                <a:latin typeface="Century Gothic" panose="020B0502020202020204" pitchFamily="34" charset="0"/>
              </a:rPr>
              <a:t>Se caracteriza por ser únicamente de acceso para lectura y nunca para escritura, es decir, que se la puede recuperar pero no modificar o intervenir.</a:t>
            </a:r>
          </a:p>
          <a:p>
            <a:pPr algn="just" fontAlgn="base"/>
            <a:r>
              <a:rPr lang="es-CR" sz="2000" b="1" dirty="0">
                <a:latin typeface="Century Gothic" panose="020B0502020202020204" pitchFamily="34" charset="0"/>
              </a:rPr>
              <a:t>La memoria ROM es de acceso secuencial y su presencia es independiente de la presencia de una fuente de energía. Como se ha dicho, su contenido no puede modificarse, o al menos no de manera simple y cotidiana, y suele contener información introducida en el sistema por el fabricante, de tipo básico, operativo o primario.</a:t>
            </a:r>
          </a:p>
        </p:txBody>
      </p:sp>
      <p:cxnSp>
        <p:nvCxnSpPr>
          <p:cNvPr id="37" name="Conector recto 36"/>
          <p:cNvCxnSpPr/>
          <p:nvPr/>
        </p:nvCxnSpPr>
        <p:spPr>
          <a:xfrm>
            <a:off x="197874" y="48233"/>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flipV="1">
            <a:off x="169817" y="686313"/>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110338" y="93065"/>
            <a:ext cx="4359399" cy="523220"/>
          </a:xfrm>
          <a:prstGeom prst="rect">
            <a:avLst/>
          </a:prstGeom>
          <a:noFill/>
        </p:spPr>
        <p:txBody>
          <a:bodyPr wrap="none" rtlCol="0">
            <a:spAutoFit/>
          </a:bodyPr>
          <a:lstStyle/>
          <a:p>
            <a:r>
              <a:rPr lang="es-CR" sz="2800">
                <a:solidFill>
                  <a:srgbClr val="002060"/>
                </a:solidFill>
              </a:rPr>
              <a:t>Una tarjeta Madre Contiene:</a:t>
            </a:r>
          </a:p>
        </p:txBody>
      </p:sp>
      <p:sp>
        <p:nvSpPr>
          <p:cNvPr id="40" name="Rectángulo redondeado 39">
            <a:hlinkClick r:id="rId4" action="ppaction://hlinksldjump"/>
          </p:cNvPr>
          <p:cNvSpPr/>
          <p:nvPr/>
        </p:nvSpPr>
        <p:spPr>
          <a:xfrm>
            <a:off x="219196" y="850386"/>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procesador o CPU </a:t>
            </a:r>
          </a:p>
        </p:txBody>
      </p:sp>
      <p:sp>
        <p:nvSpPr>
          <p:cNvPr id="41" name="Rectángulo redondeado 40">
            <a:hlinkClick r:id="rId5" action="ppaction://hlinksldjump"/>
          </p:cNvPr>
          <p:cNvSpPr/>
          <p:nvPr/>
        </p:nvSpPr>
        <p:spPr>
          <a:xfrm>
            <a:off x="219196" y="1409976"/>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dirty="0">
                <a:solidFill>
                  <a:srgbClr val="002060"/>
                </a:solidFill>
              </a:rPr>
              <a:t>El Zócalo del CPU</a:t>
            </a:r>
          </a:p>
        </p:txBody>
      </p:sp>
      <p:sp>
        <p:nvSpPr>
          <p:cNvPr id="42" name="Rectángulo redondeado 41">
            <a:hlinkClick r:id="rId6" action="ppaction://hlinksldjump"/>
          </p:cNvPr>
          <p:cNvSpPr/>
          <p:nvPr/>
        </p:nvSpPr>
        <p:spPr>
          <a:xfrm>
            <a:off x="219196" y="1955783"/>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expansión</a:t>
            </a:r>
          </a:p>
        </p:txBody>
      </p:sp>
      <p:sp>
        <p:nvSpPr>
          <p:cNvPr id="43" name="Rectángulo redondeado 42">
            <a:hlinkClick r:id="rId7" action="ppaction://hlinksldjump"/>
          </p:cNvPr>
          <p:cNvSpPr/>
          <p:nvPr/>
        </p:nvSpPr>
        <p:spPr>
          <a:xfrm>
            <a:off x="219196" y="250635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Memoria</a:t>
            </a:r>
          </a:p>
        </p:txBody>
      </p:sp>
      <p:sp>
        <p:nvSpPr>
          <p:cNvPr id="44" name="Rectángulo redondeado 43">
            <a:hlinkClick r:id="rId8" action="ppaction://hlinksldjump"/>
          </p:cNvPr>
          <p:cNvSpPr/>
          <p:nvPr/>
        </p:nvSpPr>
        <p:spPr>
          <a:xfrm>
            <a:off x="159819" y="4679528"/>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45" name="Rectángulo redondeado 44">
            <a:hlinkClick r:id="rId9" action="ppaction://hlinksldjump"/>
          </p:cNvPr>
          <p:cNvSpPr/>
          <p:nvPr/>
        </p:nvSpPr>
        <p:spPr>
          <a:xfrm>
            <a:off x="219196" y="3033613"/>
            <a:ext cx="4308698" cy="44429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La memoria ROM</a:t>
            </a:r>
          </a:p>
        </p:txBody>
      </p:sp>
      <p:sp>
        <p:nvSpPr>
          <p:cNvPr id="46" name="Rectángulo redondeado 45">
            <a:hlinkClick r:id="rId10" action="ppaction://hlinksldjump"/>
          </p:cNvPr>
          <p:cNvSpPr/>
          <p:nvPr/>
        </p:nvSpPr>
        <p:spPr>
          <a:xfrm>
            <a:off x="219197" y="3547937"/>
            <a:ext cx="194923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400">
                <a:solidFill>
                  <a:srgbClr val="002060"/>
                </a:solidFill>
              </a:rPr>
              <a:t>Conectores</a:t>
            </a:r>
          </a:p>
        </p:txBody>
      </p:sp>
      <p:sp>
        <p:nvSpPr>
          <p:cNvPr id="47" name="Rectángulo redondeado 46">
            <a:hlinkClick r:id="rId11" action="ppaction://hlinksldjump"/>
          </p:cNvPr>
          <p:cNvSpPr/>
          <p:nvPr/>
        </p:nvSpPr>
        <p:spPr>
          <a:xfrm>
            <a:off x="2382543" y="3560871"/>
            <a:ext cx="2106909"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Buses</a:t>
            </a:r>
          </a:p>
        </p:txBody>
      </p:sp>
      <p:sp>
        <p:nvSpPr>
          <p:cNvPr id="48" name="Rectángulo redondeado 47">
            <a:hlinkClick r:id="rId12" action="ppaction://hlinksldjump"/>
          </p:cNvPr>
          <p:cNvSpPr/>
          <p:nvPr/>
        </p:nvSpPr>
        <p:spPr>
          <a:xfrm>
            <a:off x="2383291" y="4056532"/>
            <a:ext cx="2125635" cy="5217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Pila CMOS</a:t>
            </a:r>
          </a:p>
        </p:txBody>
      </p:sp>
      <p:sp>
        <p:nvSpPr>
          <p:cNvPr id="49" name="Rectángulo redondeado 48">
            <a:hlinkClick r:id="rId8" action="ppaction://hlinksldjump"/>
          </p:cNvPr>
          <p:cNvSpPr/>
          <p:nvPr/>
        </p:nvSpPr>
        <p:spPr>
          <a:xfrm>
            <a:off x="222796" y="4052402"/>
            <a:ext cx="1949238" cy="52591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1600">
                <a:solidFill>
                  <a:srgbClr val="002060"/>
                </a:solidFill>
              </a:rPr>
              <a:t>Puertos de </a:t>
            </a:r>
            <a:endParaRPr lang="es-CR" sz="1600">
              <a:solidFill>
                <a:srgbClr val="002060"/>
              </a:solidFill>
              <a:cs typeface="Arial"/>
            </a:endParaRPr>
          </a:p>
          <a:p>
            <a:pPr algn="ctr"/>
            <a:r>
              <a:rPr lang="es-CR" sz="1600">
                <a:solidFill>
                  <a:srgbClr val="002060"/>
                </a:solidFill>
              </a:rPr>
              <a:t>entrada y salida</a:t>
            </a:r>
            <a:endParaRPr lang="es-CR" sz="1600">
              <a:solidFill>
                <a:srgbClr val="002060"/>
              </a:solidFill>
              <a:cs typeface="Arial"/>
            </a:endParaRPr>
          </a:p>
        </p:txBody>
      </p:sp>
    </p:spTree>
    <p:extLst>
      <p:ext uri="{BB962C8B-B14F-4D97-AF65-F5344CB8AC3E}">
        <p14:creationId xmlns:p14="http://schemas.microsoft.com/office/powerpoint/2010/main" val="1825843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p:cNvGrpSpPr/>
          <p:nvPr/>
        </p:nvGrpSpPr>
        <p:grpSpPr>
          <a:xfrm>
            <a:off x="5043488" y="522988"/>
            <a:ext cx="7000875" cy="5381121"/>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grpSp>
        <p:nvGrpSpPr>
          <p:cNvPr id="23" name="Grupo 22"/>
          <p:cNvGrpSpPr/>
          <p:nvPr/>
        </p:nvGrpSpPr>
        <p:grpSpPr>
          <a:xfrm>
            <a:off x="5320393" y="761455"/>
            <a:ext cx="6281675" cy="1592420"/>
            <a:chOff x="5320393" y="2344832"/>
            <a:chExt cx="6281675" cy="1592420"/>
          </a:xfrm>
        </p:grpSpPr>
        <p:pic>
          <p:nvPicPr>
            <p:cNvPr id="2" name="Imagen 1"/>
            <p:cNvPicPr>
              <a:picLocks noChangeAspect="1"/>
            </p:cNvPicPr>
            <p:nvPr/>
          </p:nvPicPr>
          <p:blipFill>
            <a:blip r:embed="rId2"/>
            <a:stretch>
              <a:fillRect/>
            </a:stretch>
          </p:blipFill>
          <p:spPr>
            <a:xfrm>
              <a:off x="5320393" y="2344832"/>
              <a:ext cx="2974521" cy="1592420"/>
            </a:xfrm>
            <a:prstGeom prst="rect">
              <a:avLst/>
            </a:prstGeom>
          </p:spPr>
        </p:pic>
        <p:sp>
          <p:nvSpPr>
            <p:cNvPr id="5" name="Rectángulo 4"/>
            <p:cNvSpPr/>
            <p:nvPr/>
          </p:nvSpPr>
          <p:spPr>
            <a:xfrm>
              <a:off x="8457519" y="2411616"/>
              <a:ext cx="3144549" cy="1323439"/>
            </a:xfrm>
            <a:prstGeom prst="rect">
              <a:avLst/>
            </a:prstGeom>
          </p:spPr>
          <p:txBody>
            <a:bodyPr wrap="square">
              <a:spAutoFit/>
            </a:bodyPr>
            <a:lstStyle/>
            <a:p>
              <a:pPr algn="just"/>
              <a:r>
                <a:rPr lang="es-CR" sz="1600" dirty="0">
                  <a:latin typeface="Century Gothic" panose="020B0502020202020204" pitchFamily="34" charset="0"/>
                </a:rPr>
                <a:t>En este conector es donde se conecta la fuente de poder; el cual suministra la energía eléctrica necesaria para que el ordenador funcione.</a:t>
              </a:r>
            </a:p>
          </p:txBody>
        </p:sp>
      </p:grpSp>
      <p:grpSp>
        <p:nvGrpSpPr>
          <p:cNvPr id="24" name="Grupo 23"/>
          <p:cNvGrpSpPr/>
          <p:nvPr/>
        </p:nvGrpSpPr>
        <p:grpSpPr>
          <a:xfrm>
            <a:off x="5196995" y="2506355"/>
            <a:ext cx="6733068" cy="1377202"/>
            <a:chOff x="5187531" y="3991686"/>
            <a:chExt cx="6733068" cy="1377202"/>
          </a:xfrm>
        </p:grpSpPr>
        <p:pic>
          <p:nvPicPr>
            <p:cNvPr id="9" name="Imagen 8"/>
            <p:cNvPicPr>
              <a:picLocks noChangeAspect="1"/>
            </p:cNvPicPr>
            <p:nvPr/>
          </p:nvPicPr>
          <p:blipFill>
            <a:blip r:embed="rId3"/>
            <a:stretch>
              <a:fillRect/>
            </a:stretch>
          </p:blipFill>
          <p:spPr>
            <a:xfrm>
              <a:off x="9600043" y="3991686"/>
              <a:ext cx="2320556" cy="1355111"/>
            </a:xfrm>
            <a:prstGeom prst="rect">
              <a:avLst/>
            </a:prstGeom>
          </p:spPr>
        </p:pic>
        <p:sp>
          <p:nvSpPr>
            <p:cNvPr id="21" name="Rectángulo 20"/>
            <p:cNvSpPr/>
            <p:nvPr/>
          </p:nvSpPr>
          <p:spPr>
            <a:xfrm>
              <a:off x="5187531" y="4045449"/>
              <a:ext cx="4412512" cy="1323439"/>
            </a:xfrm>
            <a:prstGeom prst="rect">
              <a:avLst/>
            </a:prstGeom>
          </p:spPr>
          <p:txBody>
            <a:bodyPr wrap="square">
              <a:spAutoFit/>
            </a:bodyPr>
            <a:lstStyle/>
            <a:p>
              <a:pPr algn="just"/>
              <a:r>
                <a:rPr lang="es-CR" sz="1600" dirty="0">
                  <a:latin typeface="Century Gothic" panose="020B0502020202020204" pitchFamily="34" charset="0"/>
                </a:rPr>
                <a:t>Los conectores IDE; son puertos que permiten la conexión de dispositivos como discos duros y lectores ópticos. </a:t>
              </a:r>
              <a:r>
                <a:rPr lang="es-CR" sz="1600" b="1" u="sng" dirty="0">
                  <a:latin typeface="Century Gothic" panose="020B0502020202020204" pitchFamily="34" charset="0"/>
                </a:rPr>
                <a:t>Actualmente las tarjetas madres están dejando el uso del puerto IDE</a:t>
              </a:r>
            </a:p>
          </p:txBody>
        </p:sp>
      </p:grpSp>
      <p:grpSp>
        <p:nvGrpSpPr>
          <p:cNvPr id="25" name="Grupo 24"/>
          <p:cNvGrpSpPr/>
          <p:nvPr/>
        </p:nvGrpSpPr>
        <p:grpSpPr>
          <a:xfrm>
            <a:off x="5332182" y="4100894"/>
            <a:ext cx="6423486" cy="1463750"/>
            <a:chOff x="5320393" y="5284564"/>
            <a:chExt cx="6423486" cy="1463750"/>
          </a:xfrm>
        </p:grpSpPr>
        <p:pic>
          <p:nvPicPr>
            <p:cNvPr id="10" name="Imagen 9"/>
            <p:cNvPicPr>
              <a:picLocks noChangeAspect="1"/>
            </p:cNvPicPr>
            <p:nvPr/>
          </p:nvPicPr>
          <p:blipFill>
            <a:blip r:embed="rId4"/>
            <a:stretch>
              <a:fillRect/>
            </a:stretch>
          </p:blipFill>
          <p:spPr>
            <a:xfrm>
              <a:off x="5320393" y="5284564"/>
              <a:ext cx="2073394" cy="1287687"/>
            </a:xfrm>
            <a:prstGeom prst="rect">
              <a:avLst/>
            </a:prstGeom>
          </p:spPr>
        </p:pic>
        <p:sp>
          <p:nvSpPr>
            <p:cNvPr id="22" name="Rectángulo 21"/>
            <p:cNvSpPr/>
            <p:nvPr/>
          </p:nvSpPr>
          <p:spPr>
            <a:xfrm>
              <a:off x="7456207" y="5424875"/>
              <a:ext cx="4287672" cy="1323439"/>
            </a:xfrm>
            <a:prstGeom prst="rect">
              <a:avLst/>
            </a:prstGeom>
          </p:spPr>
          <p:txBody>
            <a:bodyPr wrap="square">
              <a:spAutoFit/>
            </a:bodyPr>
            <a:lstStyle/>
            <a:p>
              <a:pPr algn="just"/>
              <a:r>
                <a:rPr lang="es-CR" sz="1600" dirty="0">
                  <a:latin typeface="Century Gothic" panose="020B0502020202020204" pitchFamily="34" charset="0"/>
                </a:rPr>
                <a:t>Los conectores IDE; son puertos que permiten la conexión de dispositivos como discos duros y lectores ópticos. Actualmente los puertos </a:t>
              </a:r>
              <a:r>
                <a:rPr lang="es-CR" sz="1600" dirty="0" err="1">
                  <a:latin typeface="Century Gothic" panose="020B0502020202020204" pitchFamily="34" charset="0"/>
                </a:rPr>
                <a:t>SATAs</a:t>
              </a:r>
              <a:r>
                <a:rPr lang="es-CR" sz="1600" dirty="0">
                  <a:latin typeface="Century Gothic" panose="020B0502020202020204" pitchFamily="34" charset="0"/>
                </a:rPr>
                <a:t> ofrecen mayores velocidades</a:t>
              </a:r>
            </a:p>
          </p:txBody>
        </p:sp>
      </p:grpSp>
      <p:cxnSp>
        <p:nvCxnSpPr>
          <p:cNvPr id="40" name="Conector recto 39"/>
          <p:cNvCxnSpPr/>
          <p:nvPr/>
        </p:nvCxnSpPr>
        <p:spPr>
          <a:xfrm>
            <a:off x="197874" y="48233"/>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V="1">
            <a:off x="169817" y="686313"/>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110338" y="93065"/>
            <a:ext cx="4359399" cy="523220"/>
          </a:xfrm>
          <a:prstGeom prst="rect">
            <a:avLst/>
          </a:prstGeom>
          <a:noFill/>
        </p:spPr>
        <p:txBody>
          <a:bodyPr wrap="none" rtlCol="0">
            <a:spAutoFit/>
          </a:bodyPr>
          <a:lstStyle/>
          <a:p>
            <a:r>
              <a:rPr lang="es-CR" sz="2800">
                <a:solidFill>
                  <a:srgbClr val="002060"/>
                </a:solidFill>
              </a:rPr>
              <a:t>Una tarjeta Madre Contiene:</a:t>
            </a:r>
          </a:p>
        </p:txBody>
      </p:sp>
      <p:sp>
        <p:nvSpPr>
          <p:cNvPr id="43" name="Rectángulo redondeado 42">
            <a:hlinkClick r:id="rId5" action="ppaction://hlinksldjump"/>
          </p:cNvPr>
          <p:cNvSpPr/>
          <p:nvPr/>
        </p:nvSpPr>
        <p:spPr>
          <a:xfrm>
            <a:off x="219196" y="850386"/>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procesador o CPU </a:t>
            </a:r>
          </a:p>
        </p:txBody>
      </p:sp>
      <p:sp>
        <p:nvSpPr>
          <p:cNvPr id="44" name="Rectángulo redondeado 43">
            <a:hlinkClick r:id="rId6" action="ppaction://hlinksldjump"/>
          </p:cNvPr>
          <p:cNvSpPr/>
          <p:nvPr/>
        </p:nvSpPr>
        <p:spPr>
          <a:xfrm>
            <a:off x="219196" y="1409976"/>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Zócalo del CPU</a:t>
            </a:r>
          </a:p>
        </p:txBody>
      </p:sp>
      <p:sp>
        <p:nvSpPr>
          <p:cNvPr id="45" name="Rectángulo redondeado 44">
            <a:hlinkClick r:id="rId7" action="ppaction://hlinksldjump"/>
          </p:cNvPr>
          <p:cNvSpPr/>
          <p:nvPr/>
        </p:nvSpPr>
        <p:spPr>
          <a:xfrm>
            <a:off x="219196" y="1955783"/>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expansión</a:t>
            </a:r>
          </a:p>
        </p:txBody>
      </p:sp>
      <p:sp>
        <p:nvSpPr>
          <p:cNvPr id="46" name="Rectángulo redondeado 45">
            <a:hlinkClick r:id="rId8" action="ppaction://hlinksldjump"/>
          </p:cNvPr>
          <p:cNvSpPr/>
          <p:nvPr/>
        </p:nvSpPr>
        <p:spPr>
          <a:xfrm>
            <a:off x="219196" y="250635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Memoria</a:t>
            </a:r>
          </a:p>
        </p:txBody>
      </p:sp>
      <p:sp>
        <p:nvSpPr>
          <p:cNvPr id="47" name="Rectángulo redondeado 46">
            <a:hlinkClick r:id="rId9" action="ppaction://hlinksldjump"/>
          </p:cNvPr>
          <p:cNvSpPr/>
          <p:nvPr/>
        </p:nvSpPr>
        <p:spPr>
          <a:xfrm>
            <a:off x="219196" y="4669632"/>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48" name="Rectángulo redondeado 47">
            <a:hlinkClick r:id="rId10" action="ppaction://hlinksldjump"/>
          </p:cNvPr>
          <p:cNvSpPr/>
          <p:nvPr/>
        </p:nvSpPr>
        <p:spPr>
          <a:xfrm>
            <a:off x="219196" y="3033613"/>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La memoria ROM</a:t>
            </a:r>
          </a:p>
        </p:txBody>
      </p:sp>
      <p:sp>
        <p:nvSpPr>
          <p:cNvPr id="49" name="Rectángulo redondeado 48">
            <a:hlinkClick r:id="rId11" action="ppaction://hlinksldjump"/>
          </p:cNvPr>
          <p:cNvSpPr/>
          <p:nvPr/>
        </p:nvSpPr>
        <p:spPr>
          <a:xfrm>
            <a:off x="219197" y="3547937"/>
            <a:ext cx="1949238" cy="44429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400">
                <a:solidFill>
                  <a:srgbClr val="002060"/>
                </a:solidFill>
              </a:rPr>
              <a:t>Conectores</a:t>
            </a:r>
          </a:p>
        </p:txBody>
      </p:sp>
      <p:sp>
        <p:nvSpPr>
          <p:cNvPr id="50" name="Rectángulo redondeado 49">
            <a:hlinkClick r:id="rId12" action="ppaction://hlinksldjump"/>
          </p:cNvPr>
          <p:cNvSpPr/>
          <p:nvPr/>
        </p:nvSpPr>
        <p:spPr>
          <a:xfrm>
            <a:off x="2382543" y="3560871"/>
            <a:ext cx="2106909"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Buses</a:t>
            </a:r>
          </a:p>
        </p:txBody>
      </p:sp>
      <p:sp>
        <p:nvSpPr>
          <p:cNvPr id="51" name="Rectángulo redondeado 50">
            <a:hlinkClick r:id="rId13" action="ppaction://hlinksldjump"/>
          </p:cNvPr>
          <p:cNvSpPr/>
          <p:nvPr/>
        </p:nvSpPr>
        <p:spPr>
          <a:xfrm>
            <a:off x="2383291" y="4056532"/>
            <a:ext cx="2125635" cy="5217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Pila CMOS</a:t>
            </a:r>
          </a:p>
        </p:txBody>
      </p:sp>
      <p:sp>
        <p:nvSpPr>
          <p:cNvPr id="52" name="Rectángulo redondeado 51">
            <a:hlinkClick r:id="rId9" action="ppaction://hlinksldjump"/>
          </p:cNvPr>
          <p:cNvSpPr/>
          <p:nvPr/>
        </p:nvSpPr>
        <p:spPr>
          <a:xfrm>
            <a:off x="222796" y="4052402"/>
            <a:ext cx="1949238" cy="52591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1600">
                <a:solidFill>
                  <a:srgbClr val="002060"/>
                </a:solidFill>
              </a:rPr>
              <a:t>Puertos de </a:t>
            </a:r>
            <a:endParaRPr lang="es-CR" sz="1600">
              <a:solidFill>
                <a:srgbClr val="002060"/>
              </a:solidFill>
              <a:cs typeface="Arial"/>
            </a:endParaRPr>
          </a:p>
          <a:p>
            <a:pPr algn="ctr"/>
            <a:r>
              <a:rPr lang="es-CR" sz="1600">
                <a:solidFill>
                  <a:srgbClr val="002060"/>
                </a:solidFill>
              </a:rPr>
              <a:t>entrada y salida</a:t>
            </a:r>
            <a:endParaRPr lang="es-CR" sz="1600">
              <a:solidFill>
                <a:srgbClr val="002060"/>
              </a:solidFill>
              <a:cs typeface="Arial"/>
            </a:endParaRPr>
          </a:p>
        </p:txBody>
      </p:sp>
    </p:spTree>
    <p:extLst>
      <p:ext uri="{BB962C8B-B14F-4D97-AF65-F5344CB8AC3E}">
        <p14:creationId xmlns:p14="http://schemas.microsoft.com/office/powerpoint/2010/main" val="198215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p:cNvGrpSpPr/>
          <p:nvPr/>
        </p:nvGrpSpPr>
        <p:grpSpPr>
          <a:xfrm>
            <a:off x="5043488" y="534740"/>
            <a:ext cx="7000875" cy="5537025"/>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2" name="Imagen 1"/>
          <p:cNvPicPr>
            <a:picLocks noChangeAspect="1"/>
          </p:cNvPicPr>
          <p:nvPr/>
        </p:nvPicPr>
        <p:blipFill>
          <a:blip r:embed="rId2"/>
          <a:stretch>
            <a:fillRect/>
          </a:stretch>
        </p:blipFill>
        <p:spPr>
          <a:xfrm>
            <a:off x="6283506" y="782987"/>
            <a:ext cx="4520837" cy="2529316"/>
          </a:xfrm>
          <a:prstGeom prst="rect">
            <a:avLst/>
          </a:prstGeom>
        </p:spPr>
      </p:pic>
      <p:sp>
        <p:nvSpPr>
          <p:cNvPr id="3" name="Rectángulo 2"/>
          <p:cNvSpPr/>
          <p:nvPr/>
        </p:nvSpPr>
        <p:spPr>
          <a:xfrm>
            <a:off x="5157788" y="3396179"/>
            <a:ext cx="6677161" cy="2554545"/>
          </a:xfrm>
          <a:prstGeom prst="rect">
            <a:avLst/>
          </a:prstGeom>
        </p:spPr>
        <p:txBody>
          <a:bodyPr wrap="square">
            <a:spAutoFit/>
          </a:bodyPr>
          <a:lstStyle/>
          <a:p>
            <a:pPr algn="just"/>
            <a:r>
              <a:rPr lang="es-CR" sz="2000" b="1" dirty="0">
                <a:latin typeface="Century Gothic" panose="020B0502020202020204" pitchFamily="34" charset="0"/>
              </a:rPr>
              <a:t>Esta pequeña pila o batería; es la que mantiene energizado el chip, que posee los primeros procesos o instrucciones que debe realizar la computadora a la hora de encender.</a:t>
            </a:r>
          </a:p>
          <a:p>
            <a:pPr algn="just"/>
            <a:endParaRPr lang="es-CR" sz="2000" b="1" dirty="0">
              <a:latin typeface="Century Gothic" panose="020B0502020202020204" pitchFamily="34" charset="0"/>
            </a:endParaRPr>
          </a:p>
          <a:p>
            <a:pPr algn="just"/>
            <a:r>
              <a:rPr lang="es-CR" sz="2000" b="1" dirty="0">
                <a:latin typeface="Century Gothic" panose="020B0502020202020204" pitchFamily="34" charset="0"/>
              </a:rPr>
              <a:t>También es responsable de mantener el reloj funcionando aunque el ordenador esté desconectado</a:t>
            </a:r>
            <a:r>
              <a:rPr lang="es-CR" sz="1600" dirty="0"/>
              <a:t>.</a:t>
            </a:r>
          </a:p>
        </p:txBody>
      </p:sp>
      <p:cxnSp>
        <p:nvCxnSpPr>
          <p:cNvPr id="36" name="Conector recto 35"/>
          <p:cNvCxnSpPr/>
          <p:nvPr/>
        </p:nvCxnSpPr>
        <p:spPr>
          <a:xfrm>
            <a:off x="197874" y="599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flipV="1">
            <a:off x="169817" y="6980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110338" y="104817"/>
            <a:ext cx="4359399" cy="523220"/>
          </a:xfrm>
          <a:prstGeom prst="rect">
            <a:avLst/>
          </a:prstGeom>
          <a:noFill/>
        </p:spPr>
        <p:txBody>
          <a:bodyPr wrap="none" rtlCol="0">
            <a:spAutoFit/>
          </a:bodyPr>
          <a:lstStyle/>
          <a:p>
            <a:r>
              <a:rPr lang="es-CR" sz="2800">
                <a:solidFill>
                  <a:srgbClr val="002060"/>
                </a:solidFill>
              </a:rPr>
              <a:t>Una tarjeta Madre Contiene:</a:t>
            </a:r>
          </a:p>
        </p:txBody>
      </p:sp>
      <p:sp>
        <p:nvSpPr>
          <p:cNvPr id="39" name="Rectángulo redondeado 38">
            <a:hlinkClick r:id="rId3" action="ppaction://hlinksldjump"/>
          </p:cNvPr>
          <p:cNvSpPr/>
          <p:nvPr/>
        </p:nvSpPr>
        <p:spPr>
          <a:xfrm>
            <a:off x="219196" y="86213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procesador o CPU </a:t>
            </a:r>
          </a:p>
        </p:txBody>
      </p:sp>
      <p:sp>
        <p:nvSpPr>
          <p:cNvPr id="40" name="Rectángulo redondeado 39">
            <a:hlinkClick r:id="rId4" action="ppaction://hlinksldjump"/>
          </p:cNvPr>
          <p:cNvSpPr/>
          <p:nvPr/>
        </p:nvSpPr>
        <p:spPr>
          <a:xfrm>
            <a:off x="219196" y="142172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dirty="0">
                <a:solidFill>
                  <a:srgbClr val="002060"/>
                </a:solidFill>
              </a:rPr>
              <a:t>El Zócalo del CPU</a:t>
            </a:r>
          </a:p>
        </p:txBody>
      </p:sp>
      <p:sp>
        <p:nvSpPr>
          <p:cNvPr id="41" name="Rectángulo redondeado 40">
            <a:hlinkClick r:id="rId5" action="ppaction://hlinksldjump"/>
          </p:cNvPr>
          <p:cNvSpPr/>
          <p:nvPr/>
        </p:nvSpPr>
        <p:spPr>
          <a:xfrm>
            <a:off x="219196" y="1967535"/>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expansión</a:t>
            </a:r>
          </a:p>
        </p:txBody>
      </p:sp>
      <p:sp>
        <p:nvSpPr>
          <p:cNvPr id="42" name="Rectángulo redondeado 41">
            <a:hlinkClick r:id="rId6" action="ppaction://hlinksldjump"/>
          </p:cNvPr>
          <p:cNvSpPr/>
          <p:nvPr/>
        </p:nvSpPr>
        <p:spPr>
          <a:xfrm>
            <a:off x="219196" y="251810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Memoria</a:t>
            </a:r>
          </a:p>
        </p:txBody>
      </p:sp>
      <p:sp>
        <p:nvSpPr>
          <p:cNvPr id="43" name="Rectángulo redondeado 42">
            <a:hlinkClick r:id="rId7" action="ppaction://hlinksldjump"/>
          </p:cNvPr>
          <p:cNvSpPr/>
          <p:nvPr/>
        </p:nvSpPr>
        <p:spPr>
          <a:xfrm>
            <a:off x="162046" y="488140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44" name="Rectángulo redondeado 43">
            <a:hlinkClick r:id="rId8" action="ppaction://hlinksldjump"/>
          </p:cNvPr>
          <p:cNvSpPr/>
          <p:nvPr/>
        </p:nvSpPr>
        <p:spPr>
          <a:xfrm>
            <a:off x="219196" y="304536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La memoria ROM</a:t>
            </a:r>
          </a:p>
        </p:txBody>
      </p:sp>
      <p:sp>
        <p:nvSpPr>
          <p:cNvPr id="45" name="Rectángulo redondeado 44">
            <a:hlinkClick r:id="rId9" action="ppaction://hlinksldjump"/>
          </p:cNvPr>
          <p:cNvSpPr/>
          <p:nvPr/>
        </p:nvSpPr>
        <p:spPr>
          <a:xfrm>
            <a:off x="219197" y="3559689"/>
            <a:ext cx="194923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400">
                <a:solidFill>
                  <a:srgbClr val="002060"/>
                </a:solidFill>
              </a:rPr>
              <a:t>Conectores</a:t>
            </a:r>
          </a:p>
        </p:txBody>
      </p:sp>
      <p:sp>
        <p:nvSpPr>
          <p:cNvPr id="46" name="Rectángulo redondeado 45">
            <a:hlinkClick r:id="rId10" action="ppaction://hlinksldjump"/>
          </p:cNvPr>
          <p:cNvSpPr/>
          <p:nvPr/>
        </p:nvSpPr>
        <p:spPr>
          <a:xfrm>
            <a:off x="2382543" y="3572623"/>
            <a:ext cx="2106909"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Buses</a:t>
            </a:r>
          </a:p>
        </p:txBody>
      </p:sp>
      <p:sp>
        <p:nvSpPr>
          <p:cNvPr id="47" name="Rectángulo redondeado 46">
            <a:hlinkClick r:id="rId11" action="ppaction://hlinksldjump"/>
          </p:cNvPr>
          <p:cNvSpPr/>
          <p:nvPr/>
        </p:nvSpPr>
        <p:spPr>
          <a:xfrm>
            <a:off x="2383291" y="4068284"/>
            <a:ext cx="2125635" cy="52178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dirty="0">
                <a:solidFill>
                  <a:srgbClr val="002060"/>
                </a:solidFill>
              </a:rPr>
              <a:t>Pila CMOS</a:t>
            </a:r>
          </a:p>
        </p:txBody>
      </p:sp>
      <p:sp>
        <p:nvSpPr>
          <p:cNvPr id="48" name="Rectángulo redondeado 47">
            <a:hlinkClick r:id="rId7" action="ppaction://hlinksldjump"/>
          </p:cNvPr>
          <p:cNvSpPr/>
          <p:nvPr/>
        </p:nvSpPr>
        <p:spPr>
          <a:xfrm>
            <a:off x="222796" y="4064154"/>
            <a:ext cx="1949238" cy="52591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1600">
                <a:solidFill>
                  <a:srgbClr val="002060"/>
                </a:solidFill>
              </a:rPr>
              <a:t>Puertos de </a:t>
            </a:r>
            <a:endParaRPr lang="es-CR" sz="1600">
              <a:solidFill>
                <a:srgbClr val="002060"/>
              </a:solidFill>
              <a:cs typeface="Arial"/>
            </a:endParaRPr>
          </a:p>
          <a:p>
            <a:pPr algn="ctr"/>
            <a:r>
              <a:rPr lang="es-CR" sz="1600">
                <a:solidFill>
                  <a:srgbClr val="002060"/>
                </a:solidFill>
              </a:rPr>
              <a:t>entrada y salida</a:t>
            </a:r>
            <a:endParaRPr lang="es-CR" sz="1600">
              <a:solidFill>
                <a:srgbClr val="002060"/>
              </a:solidFill>
              <a:cs typeface="Arial"/>
            </a:endParaRPr>
          </a:p>
        </p:txBody>
      </p:sp>
    </p:spTree>
    <p:extLst>
      <p:ext uri="{BB962C8B-B14F-4D97-AF65-F5344CB8AC3E}">
        <p14:creationId xmlns:p14="http://schemas.microsoft.com/office/powerpoint/2010/main" val="806253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p:cNvGrpSpPr/>
          <p:nvPr/>
        </p:nvGrpSpPr>
        <p:grpSpPr>
          <a:xfrm>
            <a:off x="5043488" y="515691"/>
            <a:ext cx="7000875" cy="6041496"/>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2" name="Imagen 1"/>
          <p:cNvPicPr>
            <a:picLocks noChangeAspect="1"/>
          </p:cNvPicPr>
          <p:nvPr/>
        </p:nvPicPr>
        <p:blipFill>
          <a:blip r:embed="rId2"/>
          <a:stretch>
            <a:fillRect/>
          </a:stretch>
        </p:blipFill>
        <p:spPr>
          <a:xfrm>
            <a:off x="6743872" y="713580"/>
            <a:ext cx="3600105" cy="2700079"/>
          </a:xfrm>
          <a:prstGeom prst="rect">
            <a:avLst/>
          </a:prstGeom>
        </p:spPr>
      </p:pic>
      <p:sp>
        <p:nvSpPr>
          <p:cNvPr id="3" name="Rectángulo 2"/>
          <p:cNvSpPr/>
          <p:nvPr/>
        </p:nvSpPr>
        <p:spPr>
          <a:xfrm>
            <a:off x="5257596" y="3411910"/>
            <a:ext cx="6494280" cy="2862322"/>
          </a:xfrm>
          <a:prstGeom prst="rect">
            <a:avLst/>
          </a:prstGeom>
        </p:spPr>
        <p:txBody>
          <a:bodyPr wrap="square">
            <a:spAutoFit/>
          </a:bodyPr>
          <a:lstStyle/>
          <a:p>
            <a:pPr algn="just"/>
            <a:r>
              <a:rPr lang="es-CR" b="1" dirty="0">
                <a:latin typeface="Century Gothic" panose="020B0502020202020204" pitchFamily="34" charset="0"/>
              </a:rPr>
              <a:t>Un conjunto de pistas eléctricas en la placa madre a través del cual se transmiten señales de datos y temporización de una parte del computador a otra. El circuito impreso se utiliza para conectar eléctricamente a través de las pistas conductoras, y sostener mecánicamente, por medio de la base, un conjunto de componentes electrónicos. Las pistas son generalmente de cobre, mientras que la base se fabrica generalmente de resinas de fibra de vidrio reforzada, cerámica, plástico, teflón o polímeros como la baquelita.</a:t>
            </a:r>
          </a:p>
        </p:txBody>
      </p:sp>
      <p:cxnSp>
        <p:nvCxnSpPr>
          <p:cNvPr id="36" name="Conector recto 35"/>
          <p:cNvCxnSpPr/>
          <p:nvPr/>
        </p:nvCxnSpPr>
        <p:spPr>
          <a:xfrm>
            <a:off x="197874" y="4093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flipV="1">
            <a:off x="169817" y="67901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110338" y="85767"/>
            <a:ext cx="4359399" cy="523220"/>
          </a:xfrm>
          <a:prstGeom prst="rect">
            <a:avLst/>
          </a:prstGeom>
          <a:noFill/>
        </p:spPr>
        <p:txBody>
          <a:bodyPr wrap="none" rtlCol="0">
            <a:spAutoFit/>
          </a:bodyPr>
          <a:lstStyle/>
          <a:p>
            <a:r>
              <a:rPr lang="es-CR" sz="2800">
                <a:solidFill>
                  <a:srgbClr val="002060"/>
                </a:solidFill>
              </a:rPr>
              <a:t>Una tarjeta Madre Contiene:</a:t>
            </a:r>
          </a:p>
        </p:txBody>
      </p:sp>
      <p:sp>
        <p:nvSpPr>
          <p:cNvPr id="39" name="Rectángulo redondeado 38">
            <a:hlinkClick r:id="rId3" action="ppaction://hlinksldjump"/>
          </p:cNvPr>
          <p:cNvSpPr/>
          <p:nvPr/>
        </p:nvSpPr>
        <p:spPr>
          <a:xfrm>
            <a:off x="219196" y="84308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procesador o CPU </a:t>
            </a:r>
          </a:p>
        </p:txBody>
      </p:sp>
      <p:sp>
        <p:nvSpPr>
          <p:cNvPr id="40" name="Rectángulo redondeado 39">
            <a:hlinkClick r:id="rId4" action="ppaction://hlinksldjump"/>
          </p:cNvPr>
          <p:cNvSpPr/>
          <p:nvPr/>
        </p:nvSpPr>
        <p:spPr>
          <a:xfrm>
            <a:off x="219196" y="140267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Zócalo del CPU</a:t>
            </a:r>
          </a:p>
        </p:txBody>
      </p:sp>
      <p:sp>
        <p:nvSpPr>
          <p:cNvPr id="41" name="Rectángulo redondeado 40">
            <a:hlinkClick r:id="rId5" action="ppaction://hlinksldjump"/>
          </p:cNvPr>
          <p:cNvSpPr/>
          <p:nvPr/>
        </p:nvSpPr>
        <p:spPr>
          <a:xfrm>
            <a:off x="219196" y="1948485"/>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expansión</a:t>
            </a:r>
          </a:p>
        </p:txBody>
      </p:sp>
      <p:sp>
        <p:nvSpPr>
          <p:cNvPr id="42" name="Rectángulo redondeado 41">
            <a:hlinkClick r:id="rId6" action="ppaction://hlinksldjump"/>
          </p:cNvPr>
          <p:cNvSpPr/>
          <p:nvPr/>
        </p:nvSpPr>
        <p:spPr>
          <a:xfrm>
            <a:off x="219196" y="249905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Memoria</a:t>
            </a:r>
          </a:p>
        </p:txBody>
      </p:sp>
      <p:sp>
        <p:nvSpPr>
          <p:cNvPr id="43" name="Rectángulo redondeado 42">
            <a:hlinkClick r:id="rId7" action="ppaction://hlinksldjump"/>
          </p:cNvPr>
          <p:cNvSpPr/>
          <p:nvPr/>
        </p:nvSpPr>
        <p:spPr>
          <a:xfrm>
            <a:off x="181096" y="4757584"/>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44" name="Rectángulo redondeado 43">
            <a:hlinkClick r:id="rId8" action="ppaction://hlinksldjump"/>
          </p:cNvPr>
          <p:cNvSpPr/>
          <p:nvPr/>
        </p:nvSpPr>
        <p:spPr>
          <a:xfrm>
            <a:off x="219196" y="302631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La memoria ROM</a:t>
            </a:r>
          </a:p>
        </p:txBody>
      </p:sp>
      <p:sp>
        <p:nvSpPr>
          <p:cNvPr id="45" name="Rectángulo redondeado 44">
            <a:hlinkClick r:id="rId9" action="ppaction://hlinksldjump"/>
          </p:cNvPr>
          <p:cNvSpPr/>
          <p:nvPr/>
        </p:nvSpPr>
        <p:spPr>
          <a:xfrm>
            <a:off x="219197" y="3540639"/>
            <a:ext cx="194923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400">
                <a:solidFill>
                  <a:srgbClr val="002060"/>
                </a:solidFill>
              </a:rPr>
              <a:t>Conectores</a:t>
            </a:r>
          </a:p>
        </p:txBody>
      </p:sp>
      <p:sp>
        <p:nvSpPr>
          <p:cNvPr id="46" name="Rectángulo redondeado 45">
            <a:hlinkClick r:id="rId10" action="ppaction://hlinksldjump"/>
          </p:cNvPr>
          <p:cNvSpPr/>
          <p:nvPr/>
        </p:nvSpPr>
        <p:spPr>
          <a:xfrm>
            <a:off x="2382543" y="3553573"/>
            <a:ext cx="2106909" cy="44429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Buses</a:t>
            </a:r>
          </a:p>
        </p:txBody>
      </p:sp>
      <p:sp>
        <p:nvSpPr>
          <p:cNvPr id="47" name="Rectángulo redondeado 46">
            <a:hlinkClick r:id="rId11" action="ppaction://hlinksldjump"/>
          </p:cNvPr>
          <p:cNvSpPr/>
          <p:nvPr/>
        </p:nvSpPr>
        <p:spPr>
          <a:xfrm>
            <a:off x="2383291" y="4049234"/>
            <a:ext cx="2125635" cy="5217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Pila CMOS</a:t>
            </a:r>
          </a:p>
        </p:txBody>
      </p:sp>
      <p:sp>
        <p:nvSpPr>
          <p:cNvPr id="48" name="Rectángulo redondeado 47">
            <a:hlinkClick r:id="rId7" action="ppaction://hlinksldjump"/>
          </p:cNvPr>
          <p:cNvSpPr/>
          <p:nvPr/>
        </p:nvSpPr>
        <p:spPr>
          <a:xfrm>
            <a:off x="222796" y="4045104"/>
            <a:ext cx="1949238" cy="52591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1600">
                <a:solidFill>
                  <a:srgbClr val="002060"/>
                </a:solidFill>
              </a:rPr>
              <a:t>Puertos de </a:t>
            </a:r>
            <a:endParaRPr lang="es-CR" sz="1600">
              <a:solidFill>
                <a:srgbClr val="002060"/>
              </a:solidFill>
              <a:cs typeface="Arial"/>
            </a:endParaRPr>
          </a:p>
          <a:p>
            <a:pPr algn="ctr"/>
            <a:r>
              <a:rPr lang="es-CR" sz="1600">
                <a:solidFill>
                  <a:srgbClr val="002060"/>
                </a:solidFill>
              </a:rPr>
              <a:t>entrada y salida</a:t>
            </a:r>
            <a:endParaRPr lang="es-CR" sz="1600">
              <a:solidFill>
                <a:srgbClr val="002060"/>
              </a:solidFill>
              <a:cs typeface="Arial"/>
            </a:endParaRPr>
          </a:p>
        </p:txBody>
      </p:sp>
    </p:spTree>
    <p:extLst>
      <p:ext uri="{BB962C8B-B14F-4D97-AF65-F5344CB8AC3E}">
        <p14:creationId xmlns:p14="http://schemas.microsoft.com/office/powerpoint/2010/main" val="3253280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p:cNvGrpSpPr/>
          <p:nvPr/>
        </p:nvGrpSpPr>
        <p:grpSpPr>
          <a:xfrm>
            <a:off x="5043488" y="496640"/>
            <a:ext cx="7000875" cy="5064857"/>
            <a:chOff x="5043488" y="2106366"/>
            <a:chExt cx="7000875" cy="4594472"/>
          </a:xfrm>
        </p:grpSpPr>
        <p:sp>
          <p:nvSpPr>
            <p:cNvPr id="14" name="Rectángulo redondeado 13"/>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Rectángulo redondeado 14"/>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sp>
        <p:nvSpPr>
          <p:cNvPr id="3" name="Rectángulo 2"/>
          <p:cNvSpPr/>
          <p:nvPr/>
        </p:nvSpPr>
        <p:spPr>
          <a:xfrm>
            <a:off x="5257596" y="3392860"/>
            <a:ext cx="6494280" cy="1754326"/>
          </a:xfrm>
          <a:prstGeom prst="rect">
            <a:avLst/>
          </a:prstGeom>
        </p:spPr>
        <p:txBody>
          <a:bodyPr wrap="square">
            <a:spAutoFit/>
          </a:bodyPr>
          <a:lstStyle/>
          <a:p>
            <a:pPr algn="just" fontAlgn="base"/>
            <a:r>
              <a:rPr lang="es-CR" b="1" dirty="0">
                <a:latin typeface="Century Gothic" panose="020B0502020202020204" pitchFamily="34" charset="0"/>
              </a:rPr>
              <a:t>Son los puertos que se encuentran en la parte trasera del ordenador; </a:t>
            </a:r>
            <a:r>
              <a:rPr lang="es-CR" dirty="0">
                <a:latin typeface="Century Gothic" panose="020B0502020202020204" pitchFamily="34" charset="0"/>
              </a:rPr>
              <a:t>donde se conecta el teclado, el ratón, el monitor y todo los elementos de la computadora.</a:t>
            </a:r>
          </a:p>
          <a:p>
            <a:pPr algn="just"/>
            <a:r>
              <a:rPr lang="es-CR" dirty="0">
                <a:latin typeface="Century Gothic" panose="020B0502020202020204" pitchFamily="34" charset="0"/>
              </a:rPr>
              <a:t>Todos estos componentes los puedes encontrar en cualquier tarjeta madre sin importar la marca o el modelo.</a:t>
            </a:r>
          </a:p>
        </p:txBody>
      </p:sp>
      <p:pic>
        <p:nvPicPr>
          <p:cNvPr id="5" name="Imagen 4"/>
          <p:cNvPicPr>
            <a:picLocks noChangeAspect="1"/>
          </p:cNvPicPr>
          <p:nvPr/>
        </p:nvPicPr>
        <p:blipFill>
          <a:blip r:embed="rId2"/>
          <a:stretch>
            <a:fillRect/>
          </a:stretch>
        </p:blipFill>
        <p:spPr>
          <a:xfrm>
            <a:off x="5857875" y="750151"/>
            <a:ext cx="5372100" cy="2495550"/>
          </a:xfrm>
          <a:prstGeom prst="rect">
            <a:avLst/>
          </a:prstGeom>
        </p:spPr>
      </p:pic>
      <p:cxnSp>
        <p:nvCxnSpPr>
          <p:cNvPr id="23" name="Conector recto 22"/>
          <p:cNvCxnSpPr/>
          <p:nvPr/>
        </p:nvCxnSpPr>
        <p:spPr>
          <a:xfrm>
            <a:off x="197874" y="218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flipV="1">
            <a:off x="169817" y="6599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110338" y="66717"/>
            <a:ext cx="4359399" cy="523220"/>
          </a:xfrm>
          <a:prstGeom prst="rect">
            <a:avLst/>
          </a:prstGeom>
          <a:noFill/>
        </p:spPr>
        <p:txBody>
          <a:bodyPr wrap="none" rtlCol="0">
            <a:spAutoFit/>
          </a:bodyPr>
          <a:lstStyle/>
          <a:p>
            <a:r>
              <a:rPr lang="es-CR" sz="2800">
                <a:solidFill>
                  <a:srgbClr val="002060"/>
                </a:solidFill>
              </a:rPr>
              <a:t>Una tarjeta Madre Contiene:</a:t>
            </a:r>
          </a:p>
        </p:txBody>
      </p:sp>
      <p:sp>
        <p:nvSpPr>
          <p:cNvPr id="26" name="Rectángulo redondeado 25">
            <a:hlinkClick r:id="rId3" action="ppaction://hlinksldjump"/>
          </p:cNvPr>
          <p:cNvSpPr/>
          <p:nvPr/>
        </p:nvSpPr>
        <p:spPr>
          <a:xfrm>
            <a:off x="219196" y="82403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procesador o CPU </a:t>
            </a:r>
          </a:p>
        </p:txBody>
      </p:sp>
      <p:sp>
        <p:nvSpPr>
          <p:cNvPr id="27" name="Rectángulo redondeado 26">
            <a:hlinkClick r:id="rId4" action="ppaction://hlinksldjump"/>
          </p:cNvPr>
          <p:cNvSpPr/>
          <p:nvPr/>
        </p:nvSpPr>
        <p:spPr>
          <a:xfrm>
            <a:off x="219196" y="138362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El Zócalo del CPU</a:t>
            </a:r>
          </a:p>
        </p:txBody>
      </p:sp>
      <p:sp>
        <p:nvSpPr>
          <p:cNvPr id="28" name="Rectángulo redondeado 27">
            <a:hlinkClick r:id="rId5" action="ppaction://hlinksldjump"/>
          </p:cNvPr>
          <p:cNvSpPr/>
          <p:nvPr/>
        </p:nvSpPr>
        <p:spPr>
          <a:xfrm>
            <a:off x="219196" y="1929435"/>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expansión</a:t>
            </a:r>
          </a:p>
        </p:txBody>
      </p:sp>
      <p:sp>
        <p:nvSpPr>
          <p:cNvPr id="29" name="Rectángulo redondeado 28">
            <a:hlinkClick r:id="rId6" action="ppaction://hlinksldjump"/>
          </p:cNvPr>
          <p:cNvSpPr/>
          <p:nvPr/>
        </p:nvSpPr>
        <p:spPr>
          <a:xfrm>
            <a:off x="219196" y="248000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Ranuras de Memoria</a:t>
            </a:r>
          </a:p>
        </p:txBody>
      </p:sp>
      <p:sp>
        <p:nvSpPr>
          <p:cNvPr id="30" name="Rectángulo redondeado 29">
            <a:hlinkClick r:id="rId7" action="ppaction://hlinksldjump"/>
          </p:cNvPr>
          <p:cNvSpPr/>
          <p:nvPr/>
        </p:nvSpPr>
        <p:spPr>
          <a:xfrm>
            <a:off x="162046" y="461470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31" name="Rectángulo redondeado 30">
            <a:hlinkClick r:id="rId8" action="ppaction://hlinksldjump"/>
          </p:cNvPr>
          <p:cNvSpPr/>
          <p:nvPr/>
        </p:nvSpPr>
        <p:spPr>
          <a:xfrm>
            <a:off x="219196" y="300726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La memoria ROM</a:t>
            </a:r>
          </a:p>
        </p:txBody>
      </p:sp>
      <p:sp>
        <p:nvSpPr>
          <p:cNvPr id="32" name="Rectángulo redondeado 31">
            <a:hlinkClick r:id="rId9" action="ppaction://hlinksldjump"/>
          </p:cNvPr>
          <p:cNvSpPr/>
          <p:nvPr/>
        </p:nvSpPr>
        <p:spPr>
          <a:xfrm>
            <a:off x="219197" y="3521589"/>
            <a:ext cx="194923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400">
                <a:solidFill>
                  <a:srgbClr val="002060"/>
                </a:solidFill>
              </a:rPr>
              <a:t>Conectores</a:t>
            </a:r>
          </a:p>
        </p:txBody>
      </p:sp>
      <p:sp>
        <p:nvSpPr>
          <p:cNvPr id="33" name="Rectángulo redondeado 32">
            <a:hlinkClick r:id="rId10" action="ppaction://hlinksldjump"/>
          </p:cNvPr>
          <p:cNvSpPr/>
          <p:nvPr/>
        </p:nvSpPr>
        <p:spPr>
          <a:xfrm>
            <a:off x="2382543" y="3534523"/>
            <a:ext cx="2106909"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Buses</a:t>
            </a:r>
          </a:p>
        </p:txBody>
      </p:sp>
      <p:sp>
        <p:nvSpPr>
          <p:cNvPr id="34" name="Rectángulo redondeado 33">
            <a:hlinkClick r:id="rId11" action="ppaction://hlinksldjump"/>
          </p:cNvPr>
          <p:cNvSpPr/>
          <p:nvPr/>
        </p:nvSpPr>
        <p:spPr>
          <a:xfrm>
            <a:off x="2383291" y="4030184"/>
            <a:ext cx="2125635" cy="5217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Pila CMOS</a:t>
            </a:r>
          </a:p>
        </p:txBody>
      </p:sp>
      <p:sp>
        <p:nvSpPr>
          <p:cNvPr id="35" name="Rectángulo redondeado 34">
            <a:hlinkClick r:id="rId7" action="ppaction://hlinksldjump"/>
          </p:cNvPr>
          <p:cNvSpPr/>
          <p:nvPr/>
        </p:nvSpPr>
        <p:spPr>
          <a:xfrm>
            <a:off x="222796" y="4026054"/>
            <a:ext cx="1949238" cy="52591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R" sz="1600">
                <a:solidFill>
                  <a:srgbClr val="002060"/>
                </a:solidFill>
              </a:rPr>
              <a:t>Puertos de </a:t>
            </a:r>
            <a:endParaRPr lang="es-CR" sz="1600">
              <a:solidFill>
                <a:srgbClr val="002060"/>
              </a:solidFill>
              <a:cs typeface="Arial"/>
            </a:endParaRPr>
          </a:p>
          <a:p>
            <a:pPr algn="ctr"/>
            <a:r>
              <a:rPr lang="es-CR" sz="1600">
                <a:solidFill>
                  <a:srgbClr val="002060"/>
                </a:solidFill>
              </a:rPr>
              <a:t>entrada y salida</a:t>
            </a:r>
            <a:endParaRPr lang="es-CR" sz="1600">
              <a:solidFill>
                <a:srgbClr val="002060"/>
              </a:solidFill>
              <a:cs typeface="Arial"/>
            </a:endParaRPr>
          </a:p>
        </p:txBody>
      </p:sp>
    </p:spTree>
    <p:extLst>
      <p:ext uri="{BB962C8B-B14F-4D97-AF65-F5344CB8AC3E}">
        <p14:creationId xmlns:p14="http://schemas.microsoft.com/office/powerpoint/2010/main" val="1515049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38200" y="365125"/>
            <a:ext cx="10515600" cy="661987"/>
          </a:xfrm>
        </p:spPr>
        <p:txBody>
          <a:bodyPr>
            <a:normAutofit/>
          </a:bodyPr>
          <a:lstStyle/>
          <a:p>
            <a:pPr algn="ctr" eaLnBrk="1" hangingPunct="1">
              <a:defRPr/>
            </a:pPr>
            <a:r>
              <a:rPr lang="es-ES_tradnl" sz="3600" dirty="0">
                <a:latin typeface="Century Gothic" panose="020B0502020202020204" pitchFamily="34" charset="0"/>
              </a:rPr>
              <a:t>Fuente de Poder</a:t>
            </a:r>
            <a:endParaRPr lang="es-ES" sz="3600" dirty="0">
              <a:latin typeface="Century Gothic" panose="020B0502020202020204" pitchFamily="34" charset="0"/>
            </a:endParaRPr>
          </a:p>
        </p:txBody>
      </p:sp>
      <p:sp>
        <p:nvSpPr>
          <p:cNvPr id="17411" name="Rectangle 3"/>
          <p:cNvSpPr>
            <a:spLocks noGrp="1" noChangeArrowheads="1"/>
          </p:cNvSpPr>
          <p:nvPr>
            <p:ph type="body" sz="quarter" idx="10"/>
          </p:nvPr>
        </p:nvSpPr>
        <p:spPr>
          <a:xfrm>
            <a:off x="458373" y="1181686"/>
            <a:ext cx="10515600" cy="4002088"/>
          </a:xfrm>
        </p:spPr>
        <p:txBody>
          <a:bodyPr>
            <a:normAutofit/>
          </a:bodyPr>
          <a:lstStyle/>
          <a:p>
            <a:pPr marL="125730" lvl="1" indent="0" algn="just">
              <a:spcBef>
                <a:spcPts val="1800"/>
              </a:spcBef>
              <a:buClr>
                <a:schemeClr val="tx2"/>
              </a:buClr>
              <a:buSzPct val="95000"/>
              <a:buNone/>
            </a:pPr>
            <a:r>
              <a:rPr lang="es-CR" altLang="en-US" sz="2000" dirty="0">
                <a:latin typeface="Century Gothic" panose="020B0502020202020204" pitchFamily="34" charset="0"/>
              </a:rPr>
              <a:t>Una fuente de poder es la encargada de suministrar la energía necesaria a todo los componentes que se encuentran dentro de gabinete de la PC.</a:t>
            </a:r>
          </a:p>
          <a:p>
            <a:pPr marL="125730" lvl="1" indent="0" algn="just">
              <a:spcBef>
                <a:spcPts val="1800"/>
              </a:spcBef>
              <a:buClr>
                <a:schemeClr val="tx2"/>
              </a:buClr>
              <a:buSzPct val="95000"/>
              <a:buNone/>
            </a:pPr>
            <a:r>
              <a:rPr lang="es-CR" altLang="en-US" sz="2000" dirty="0">
                <a:latin typeface="Century Gothic" panose="020B0502020202020204" pitchFamily="34" charset="0"/>
              </a:rPr>
              <a:t>Como por ejemplo a la tarjeta madre, al procesador, las memorias. Este componente del computador es sumamente importante; ya que sin él ordenador no podría encender.</a:t>
            </a:r>
          </a:p>
          <a:p>
            <a:pPr marL="125730" lvl="1" indent="0" algn="just">
              <a:spcBef>
                <a:spcPts val="1800"/>
              </a:spcBef>
              <a:buClr>
                <a:schemeClr val="tx2"/>
              </a:buClr>
              <a:buSzPct val="95000"/>
              <a:buNone/>
            </a:pPr>
            <a:r>
              <a:rPr lang="es-CR" altLang="en-US" sz="2000" dirty="0">
                <a:latin typeface="Century Gothic" panose="020B0502020202020204" pitchFamily="34" charset="0"/>
              </a:rPr>
              <a:t>De hecho en muchos casos; cuando una computadora presenta una falla, la primera parte que se revisa es la fuente de poder; ya que si no suministra las tensiones necesarias puede provocar una cascada de fallas en el ordenador.</a:t>
            </a:r>
            <a:endParaRPr lang="es-ES" altLang="en-US" sz="2000" dirty="0">
              <a:latin typeface="Century Gothic" panose="020B0502020202020204" pitchFamily="34" charset="0"/>
            </a:endParaRPr>
          </a:p>
        </p:txBody>
      </p:sp>
      <p:sp>
        <p:nvSpPr>
          <p:cNvPr id="1741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2"/>
              </a:buClr>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lr>
                <a:schemeClr val="tx2"/>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lr>
                <a:schemeClr val="tx2"/>
              </a:buClr>
              <a:buChar char="•"/>
              <a:defRPr sz="2000">
                <a:solidFill>
                  <a:schemeClr val="tx1"/>
                </a:solidFill>
                <a:latin typeface="Arial"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charset="0"/>
              </a:defRPr>
            </a:lvl9pPr>
          </a:lstStyle>
          <a:p>
            <a:pPr eaLnBrk="1" hangingPunct="1">
              <a:spcBef>
                <a:spcPct val="0"/>
              </a:spcBef>
              <a:buClrTx/>
              <a:buFontTx/>
              <a:buNone/>
            </a:pPr>
            <a:endParaRPr lang="es-CR" altLang="en-US" sz="18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820" y="3863437"/>
            <a:ext cx="4215782" cy="2161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descr="Corsair Lanza su linea de Fuentes De Alimentación CX">
            <a:extLst>
              <a:ext uri="{FF2B5EF4-FFF2-40B4-BE49-F238E27FC236}">
                <a16:creationId xmlns:a16="http://schemas.microsoft.com/office/drawing/2014/main" id="{E0C285FC-44AE-47EE-828B-27C20E0BF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275" y="3863437"/>
            <a:ext cx="4538188" cy="29498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C1E1BE-74A2-4E1E-8766-DFCE62CBA9A3}"/>
              </a:ext>
            </a:extLst>
          </p:cNvPr>
          <p:cNvSpPr>
            <a:spLocks noGrp="1"/>
          </p:cNvSpPr>
          <p:nvPr>
            <p:ph type="title"/>
          </p:nvPr>
        </p:nvSpPr>
        <p:spPr/>
        <p:txBody>
          <a:bodyPr/>
          <a:lstStyle/>
          <a:p>
            <a:r>
              <a:rPr lang="es-MX" dirty="0"/>
              <a:t>Video:</a:t>
            </a:r>
            <a:endParaRPr lang="es-CR" dirty="0"/>
          </a:p>
        </p:txBody>
      </p:sp>
      <p:sp>
        <p:nvSpPr>
          <p:cNvPr id="5" name="CuadroTexto 4">
            <a:extLst>
              <a:ext uri="{FF2B5EF4-FFF2-40B4-BE49-F238E27FC236}">
                <a16:creationId xmlns:a16="http://schemas.microsoft.com/office/drawing/2014/main" id="{E6515A65-6E1E-4895-888A-48994697CD26}"/>
              </a:ext>
            </a:extLst>
          </p:cNvPr>
          <p:cNvSpPr txBox="1"/>
          <p:nvPr/>
        </p:nvSpPr>
        <p:spPr>
          <a:xfrm>
            <a:off x="1348033" y="2099821"/>
            <a:ext cx="10341204" cy="646331"/>
          </a:xfrm>
          <a:prstGeom prst="rect">
            <a:avLst/>
          </a:prstGeom>
          <a:noFill/>
        </p:spPr>
        <p:txBody>
          <a:bodyPr wrap="square">
            <a:spAutoFit/>
          </a:bodyPr>
          <a:lstStyle/>
          <a:p>
            <a:r>
              <a:rPr lang="es-CR" sz="3600" dirty="0">
                <a:hlinkClick r:id="rId2"/>
              </a:rPr>
              <a:t>https://www.youtube.com/watch?v=0m_d8_Nfi28</a:t>
            </a:r>
            <a:endParaRPr lang="es-CR" sz="3600" dirty="0"/>
          </a:p>
        </p:txBody>
      </p:sp>
      <p:pic>
        <p:nvPicPr>
          <p:cNvPr id="7" name="Imagen 6">
            <a:extLst>
              <a:ext uri="{FF2B5EF4-FFF2-40B4-BE49-F238E27FC236}">
                <a16:creationId xmlns:a16="http://schemas.microsoft.com/office/drawing/2014/main" id="{9AA14CFE-BDB0-43B6-A39F-2C276D9B29DC}"/>
              </a:ext>
            </a:extLst>
          </p:cNvPr>
          <p:cNvPicPr>
            <a:picLocks noChangeAspect="1"/>
          </p:cNvPicPr>
          <p:nvPr/>
        </p:nvPicPr>
        <p:blipFill>
          <a:blip r:embed="rId3"/>
          <a:stretch>
            <a:fillRect/>
          </a:stretch>
        </p:blipFill>
        <p:spPr>
          <a:xfrm>
            <a:off x="4186312" y="3303488"/>
            <a:ext cx="3707177" cy="2503423"/>
          </a:xfrm>
          <a:prstGeom prst="rect">
            <a:avLst/>
          </a:prstGeom>
        </p:spPr>
      </p:pic>
    </p:spTree>
    <p:extLst>
      <p:ext uri="{BB962C8B-B14F-4D97-AF65-F5344CB8AC3E}">
        <p14:creationId xmlns:p14="http://schemas.microsoft.com/office/powerpoint/2010/main" val="3620152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38114" y="572515"/>
            <a:ext cx="10515600" cy="661987"/>
          </a:xfrm>
        </p:spPr>
        <p:txBody>
          <a:bodyPr/>
          <a:lstStyle/>
          <a:p>
            <a:pPr algn="ctr" eaLnBrk="1" hangingPunct="1">
              <a:defRPr/>
            </a:pPr>
            <a:r>
              <a:rPr lang="es-ES_tradnl" sz="3600" b="1" dirty="0">
                <a:latin typeface="Century Gothic" panose="020B0502020202020204" pitchFamily="34" charset="0"/>
              </a:rPr>
              <a:t>Tarjeta de Video</a:t>
            </a:r>
            <a:endParaRPr lang="es-ES" sz="3600" b="1" dirty="0">
              <a:latin typeface="Century Gothic" panose="020B0502020202020204" pitchFamily="34" charset="0"/>
            </a:endParaRPr>
          </a:p>
        </p:txBody>
      </p:sp>
      <p:sp>
        <p:nvSpPr>
          <p:cNvPr id="18435" name="Rectangle 3"/>
          <p:cNvSpPr>
            <a:spLocks noGrp="1" noChangeArrowheads="1"/>
          </p:cNvSpPr>
          <p:nvPr>
            <p:ph type="body" sz="quarter" idx="10"/>
          </p:nvPr>
        </p:nvSpPr>
        <p:spPr>
          <a:xfrm>
            <a:off x="0" y="1306025"/>
            <a:ext cx="11382256" cy="2764052"/>
          </a:xfrm>
        </p:spPr>
        <p:txBody>
          <a:bodyPr>
            <a:noAutofit/>
          </a:bodyPr>
          <a:lstStyle/>
          <a:p>
            <a:pPr marL="381762" lvl="2" indent="0" algn="just">
              <a:spcBef>
                <a:spcPts val="700"/>
              </a:spcBef>
              <a:buClr>
                <a:schemeClr val="tx2"/>
              </a:buClr>
              <a:buSzPct val="95000"/>
              <a:buNone/>
            </a:pPr>
            <a:r>
              <a:rPr lang="es-CR" altLang="en-US" sz="1900" dirty="0">
                <a:latin typeface="Century Gothic" panose="020B0502020202020204" pitchFamily="34" charset="0"/>
              </a:rPr>
              <a:t>Una tarjeta de video también conocida como </a:t>
            </a:r>
            <a:r>
              <a:rPr lang="es-CR" altLang="en-US" sz="1900" b="1" u="sng" dirty="0">
                <a:latin typeface="Century Gothic" panose="020B0502020202020204" pitchFamily="34" charset="0"/>
              </a:rPr>
              <a:t>GPU</a:t>
            </a:r>
            <a:r>
              <a:rPr lang="es-CR" altLang="en-US" sz="1900" dirty="0">
                <a:latin typeface="Century Gothic" panose="020B0502020202020204" pitchFamily="34" charset="0"/>
              </a:rPr>
              <a:t>; es una tarjeta dedicada al procesamiento de los gráficos, puede estar integrada a la tarjeta madre o añadirse a la misma por medio de sus ranuras.</a:t>
            </a:r>
          </a:p>
          <a:p>
            <a:pPr marL="381762" lvl="2" indent="0" algn="just">
              <a:spcBef>
                <a:spcPts val="700"/>
              </a:spcBef>
              <a:buClr>
                <a:schemeClr val="tx2"/>
              </a:buClr>
              <a:buSzPct val="95000"/>
              <a:buNone/>
            </a:pPr>
            <a:endParaRPr lang="es-CR" altLang="en-US" sz="1900" dirty="0">
              <a:latin typeface="Century Gothic" panose="020B0502020202020204" pitchFamily="34" charset="0"/>
            </a:endParaRPr>
          </a:p>
          <a:p>
            <a:pPr marL="381762" lvl="2" indent="0" algn="just">
              <a:spcBef>
                <a:spcPts val="700"/>
              </a:spcBef>
              <a:buClr>
                <a:schemeClr val="tx2"/>
              </a:buClr>
              <a:buSzPct val="95000"/>
              <a:buNone/>
            </a:pPr>
            <a:r>
              <a:rPr lang="es-CR" altLang="en-US" sz="1900" dirty="0">
                <a:latin typeface="Century Gothic" panose="020B0502020202020204" pitchFamily="34" charset="0"/>
              </a:rPr>
              <a:t>Básicamente funciona en equipo con el procesador; ya que este le envía los datos necesarios a la tarjeta gráfica y estos los traduce de tal forma que sea entendible para el usuario.</a:t>
            </a:r>
          </a:p>
          <a:p>
            <a:pPr marL="381762" lvl="2" indent="0" algn="just">
              <a:spcBef>
                <a:spcPts val="700"/>
              </a:spcBef>
              <a:buClr>
                <a:schemeClr val="tx2"/>
              </a:buClr>
              <a:buSzPct val="95000"/>
              <a:buNone/>
            </a:pPr>
            <a:endParaRPr lang="es-CR" altLang="en-US" sz="1900" dirty="0"/>
          </a:p>
        </p:txBody>
      </p:sp>
      <p:sp>
        <p:nvSpPr>
          <p:cNvPr id="1843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2"/>
              </a:buClr>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lr>
                <a:schemeClr val="tx2"/>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lr>
                <a:schemeClr val="tx2"/>
              </a:buClr>
              <a:buChar char="•"/>
              <a:defRPr sz="2000">
                <a:solidFill>
                  <a:schemeClr val="tx1"/>
                </a:solidFill>
                <a:latin typeface="Arial"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charset="0"/>
              </a:defRPr>
            </a:lvl9pPr>
          </a:lstStyle>
          <a:p>
            <a:pPr eaLnBrk="1" hangingPunct="1">
              <a:spcBef>
                <a:spcPct val="0"/>
              </a:spcBef>
              <a:buClrTx/>
              <a:buFontTx/>
              <a:buNone/>
            </a:pPr>
            <a:endParaRPr lang="es-CR" altLang="en-US" sz="180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901" y="3275522"/>
            <a:ext cx="4676775" cy="2459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338" y="3429000"/>
            <a:ext cx="4537983" cy="2541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2241A4D-8A17-1D4B-A898-DE48FB0EEB4C}"/>
              </a:ext>
            </a:extLst>
          </p:cNvPr>
          <p:cNvSpPr txBox="1"/>
          <p:nvPr/>
        </p:nvSpPr>
        <p:spPr>
          <a:xfrm>
            <a:off x="639604" y="1869435"/>
            <a:ext cx="6542033" cy="769441"/>
          </a:xfrm>
          <a:prstGeom prst="rect">
            <a:avLst/>
          </a:prstGeom>
          <a:noFill/>
        </p:spPr>
        <p:txBody>
          <a:bodyPr wrap="square" rtlCol="0">
            <a:spAutoFit/>
          </a:bodyPr>
          <a:lstStyle/>
          <a:p>
            <a:r>
              <a:rPr lang="es-CR" sz="4400" b="1" dirty="0">
                <a:latin typeface="Century Gothic" panose="020B0502020202020204" pitchFamily="34" charset="0"/>
              </a:rPr>
              <a:t>Periféricos</a:t>
            </a:r>
            <a:endParaRPr lang="es-CR" sz="4400" b="1" dirty="0">
              <a:latin typeface="Century Gothic" panose="020B0502020202020204" pitchFamily="34" charset="0"/>
              <a:cs typeface="Arial" panose="020B0604020202020204" pitchFamily="34" charset="0"/>
            </a:endParaRPr>
          </a:p>
        </p:txBody>
      </p:sp>
      <p:cxnSp>
        <p:nvCxnSpPr>
          <p:cNvPr id="6" name="Conector recto 5">
            <a:extLst>
              <a:ext uri="{FF2B5EF4-FFF2-40B4-BE49-F238E27FC236}">
                <a16:creationId xmlns:a16="http://schemas.microsoft.com/office/drawing/2014/main" id="{4ADFEE30-7F4D-1540-ADBF-AFA5DA8C6479}"/>
              </a:ext>
            </a:extLst>
          </p:cNvPr>
          <p:cNvCxnSpPr>
            <a:cxnSpLocks/>
          </p:cNvCxnSpPr>
          <p:nvPr/>
        </p:nvCxnSpPr>
        <p:spPr>
          <a:xfrm>
            <a:off x="547137" y="2924581"/>
            <a:ext cx="591377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6146" name="Picture 2" descr="Nuevo Thunderbolt 2 Express Dock HD - TecnoGaming">
            <a:extLst>
              <a:ext uri="{FF2B5EF4-FFF2-40B4-BE49-F238E27FC236}">
                <a16:creationId xmlns:a16="http://schemas.microsoft.com/office/drawing/2014/main" id="{439EE110-5C13-4B32-A1AA-05E0E238A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277" y="1158868"/>
            <a:ext cx="7620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298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5043488" y="525216"/>
            <a:ext cx="7000875" cy="4594472"/>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cxnSp>
        <p:nvCxnSpPr>
          <p:cNvPr id="9" name="Conector recto 8"/>
          <p:cNvCxnSpPr/>
          <p:nvPr/>
        </p:nvCxnSpPr>
        <p:spPr>
          <a:xfrm>
            <a:off x="197874" y="50460"/>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flipV="1">
            <a:off x="169817" y="688540"/>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10338" y="95292"/>
            <a:ext cx="3677995" cy="523220"/>
          </a:xfrm>
          <a:prstGeom prst="rect">
            <a:avLst/>
          </a:prstGeom>
          <a:noFill/>
        </p:spPr>
        <p:txBody>
          <a:bodyPr wrap="none" rtlCol="0">
            <a:spAutoFit/>
          </a:bodyPr>
          <a:lstStyle/>
          <a:p>
            <a:r>
              <a:rPr lang="es-CR" sz="2800">
                <a:solidFill>
                  <a:srgbClr val="002060"/>
                </a:solidFill>
              </a:rPr>
              <a:t>Dispositivos de Entrada:</a:t>
            </a:r>
          </a:p>
        </p:txBody>
      </p:sp>
      <p:sp>
        <p:nvSpPr>
          <p:cNvPr id="12" name="Rectángulo redondeado 11">
            <a:hlinkClick r:id="rId2" action="ppaction://hlinksldjump"/>
          </p:cNvPr>
          <p:cNvSpPr/>
          <p:nvPr/>
        </p:nvSpPr>
        <p:spPr>
          <a:xfrm>
            <a:off x="219196" y="852613"/>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Teclado</a:t>
            </a:r>
          </a:p>
        </p:txBody>
      </p:sp>
      <p:sp>
        <p:nvSpPr>
          <p:cNvPr id="13" name="Rectángulo redondeado 12">
            <a:hlinkClick r:id="rId3" action="ppaction://hlinksldjump"/>
          </p:cNvPr>
          <p:cNvSpPr/>
          <p:nvPr/>
        </p:nvSpPr>
        <p:spPr>
          <a:xfrm>
            <a:off x="219196" y="1412203"/>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Ratón</a:t>
            </a:r>
          </a:p>
        </p:txBody>
      </p:sp>
      <p:sp>
        <p:nvSpPr>
          <p:cNvPr id="14" name="Rectángulo redondeado 13">
            <a:hlinkClick r:id="rId4" action="ppaction://hlinksldjump"/>
          </p:cNvPr>
          <p:cNvSpPr/>
          <p:nvPr/>
        </p:nvSpPr>
        <p:spPr>
          <a:xfrm>
            <a:off x="219196" y="1958010"/>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400" dirty="0" err="1">
                <a:solidFill>
                  <a:srgbClr val="002060"/>
                </a:solidFill>
              </a:rPr>
              <a:t>Lector</a:t>
            </a:r>
            <a:r>
              <a:rPr lang="pt-BR" sz="2400" dirty="0">
                <a:solidFill>
                  <a:srgbClr val="002060"/>
                </a:solidFill>
              </a:rPr>
              <a:t> de Código de Barras</a:t>
            </a:r>
            <a:endParaRPr lang="es-CR" sz="2400" dirty="0">
              <a:solidFill>
                <a:srgbClr val="002060"/>
              </a:solidFill>
            </a:endParaRPr>
          </a:p>
        </p:txBody>
      </p:sp>
      <p:sp>
        <p:nvSpPr>
          <p:cNvPr id="15" name="Rectángulo redondeado 14">
            <a:hlinkClick r:id="rId5" action="ppaction://hlinksldjump"/>
          </p:cNvPr>
          <p:cNvSpPr/>
          <p:nvPr/>
        </p:nvSpPr>
        <p:spPr>
          <a:xfrm>
            <a:off x="219196" y="2508582"/>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Micrófono</a:t>
            </a:r>
          </a:p>
        </p:txBody>
      </p:sp>
      <p:sp>
        <p:nvSpPr>
          <p:cNvPr id="16" name="Rectángulo redondeado 15">
            <a:hlinkClick r:id="rId6" action="ppaction://hlinksldjump"/>
          </p:cNvPr>
          <p:cNvSpPr/>
          <p:nvPr/>
        </p:nvSpPr>
        <p:spPr>
          <a:xfrm>
            <a:off x="219196" y="4719484"/>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17" name="Rectángulo redondeado 16">
            <a:hlinkClick r:id="rId7" action="ppaction://hlinksldjump"/>
          </p:cNvPr>
          <p:cNvSpPr/>
          <p:nvPr/>
        </p:nvSpPr>
        <p:spPr>
          <a:xfrm>
            <a:off x="219196" y="3035840"/>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Cámaras Web</a:t>
            </a:r>
          </a:p>
        </p:txBody>
      </p:sp>
      <p:sp>
        <p:nvSpPr>
          <p:cNvPr id="40" name="Rectángulo redondeado 39">
            <a:hlinkClick r:id="rId8" action="ppaction://hlinksldjump"/>
          </p:cNvPr>
          <p:cNvSpPr/>
          <p:nvPr/>
        </p:nvSpPr>
        <p:spPr>
          <a:xfrm>
            <a:off x="219196" y="3615964"/>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Tablero digitalizador</a:t>
            </a:r>
          </a:p>
        </p:txBody>
      </p:sp>
      <p:sp>
        <p:nvSpPr>
          <p:cNvPr id="41" name="Rectángulo redondeado 40">
            <a:hlinkClick r:id="rId9" action="ppaction://hlinksldjump"/>
          </p:cNvPr>
          <p:cNvSpPr/>
          <p:nvPr/>
        </p:nvSpPr>
        <p:spPr>
          <a:xfrm>
            <a:off x="219196" y="4142953"/>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Lápiz óptico</a:t>
            </a:r>
          </a:p>
        </p:txBody>
      </p:sp>
      <p:pic>
        <p:nvPicPr>
          <p:cNvPr id="42" name="Imagen 41"/>
          <p:cNvPicPr>
            <a:picLocks noChangeAspect="1"/>
          </p:cNvPicPr>
          <p:nvPr/>
        </p:nvPicPr>
        <p:blipFill>
          <a:blip r:embed="rId10"/>
          <a:stretch>
            <a:fillRect/>
          </a:stretch>
        </p:blipFill>
        <p:spPr>
          <a:xfrm>
            <a:off x="5387112" y="710372"/>
            <a:ext cx="6036063" cy="4183247"/>
          </a:xfrm>
          <a:prstGeom prst="rect">
            <a:avLst/>
          </a:prstGeom>
        </p:spPr>
      </p:pic>
    </p:spTree>
    <p:extLst>
      <p:ext uri="{BB962C8B-B14F-4D97-AF65-F5344CB8AC3E}">
        <p14:creationId xmlns:p14="http://schemas.microsoft.com/office/powerpoint/2010/main" val="3730635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4948238" y="496640"/>
            <a:ext cx="7000875" cy="5120605"/>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2290" name="Picture 2" descr="la computadora y sus par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799" y="1689134"/>
            <a:ext cx="5637679" cy="263626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17"/>
          <p:cNvCxnSpPr/>
          <p:nvPr/>
        </p:nvCxnSpPr>
        <p:spPr>
          <a:xfrm>
            <a:off x="102624" y="218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V="1">
            <a:off x="74567" y="6599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15088" y="66717"/>
            <a:ext cx="3677995" cy="523220"/>
          </a:xfrm>
          <a:prstGeom prst="rect">
            <a:avLst/>
          </a:prstGeom>
          <a:noFill/>
        </p:spPr>
        <p:txBody>
          <a:bodyPr wrap="none" rtlCol="0">
            <a:spAutoFit/>
          </a:bodyPr>
          <a:lstStyle/>
          <a:p>
            <a:r>
              <a:rPr lang="es-CR" sz="2800">
                <a:solidFill>
                  <a:srgbClr val="002060"/>
                </a:solidFill>
              </a:rPr>
              <a:t>Dispositivos de Entrada:</a:t>
            </a:r>
          </a:p>
        </p:txBody>
      </p:sp>
      <p:sp>
        <p:nvSpPr>
          <p:cNvPr id="21" name="Rectángulo redondeado 20">
            <a:hlinkClick r:id="rId3" action="ppaction://hlinksldjump"/>
          </p:cNvPr>
          <p:cNvSpPr/>
          <p:nvPr/>
        </p:nvSpPr>
        <p:spPr>
          <a:xfrm>
            <a:off x="123946" y="824038"/>
            <a:ext cx="4308698" cy="47388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Teclado</a:t>
            </a:r>
          </a:p>
        </p:txBody>
      </p:sp>
      <p:sp>
        <p:nvSpPr>
          <p:cNvPr id="22" name="Rectángulo redondeado 21">
            <a:hlinkClick r:id="rId4" action="ppaction://hlinksldjump"/>
          </p:cNvPr>
          <p:cNvSpPr/>
          <p:nvPr/>
        </p:nvSpPr>
        <p:spPr>
          <a:xfrm>
            <a:off x="123946" y="138362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Ratón</a:t>
            </a:r>
          </a:p>
        </p:txBody>
      </p:sp>
      <p:sp>
        <p:nvSpPr>
          <p:cNvPr id="23" name="Rectángulo redondeado 22">
            <a:hlinkClick r:id="rId5" action="ppaction://hlinksldjump"/>
          </p:cNvPr>
          <p:cNvSpPr/>
          <p:nvPr/>
        </p:nvSpPr>
        <p:spPr>
          <a:xfrm>
            <a:off x="123946" y="1929435"/>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400" err="1">
                <a:solidFill>
                  <a:srgbClr val="002060"/>
                </a:solidFill>
              </a:rPr>
              <a:t>Lector</a:t>
            </a:r>
            <a:r>
              <a:rPr lang="pt-BR" sz="2400">
                <a:solidFill>
                  <a:srgbClr val="002060"/>
                </a:solidFill>
              </a:rPr>
              <a:t> de Código de Barras</a:t>
            </a:r>
            <a:endParaRPr lang="es-CR" sz="2400">
              <a:solidFill>
                <a:srgbClr val="002060"/>
              </a:solidFill>
            </a:endParaRPr>
          </a:p>
        </p:txBody>
      </p:sp>
      <p:sp>
        <p:nvSpPr>
          <p:cNvPr id="24" name="Rectángulo redondeado 23">
            <a:hlinkClick r:id="rId6" action="ppaction://hlinksldjump"/>
          </p:cNvPr>
          <p:cNvSpPr/>
          <p:nvPr/>
        </p:nvSpPr>
        <p:spPr>
          <a:xfrm>
            <a:off x="123946" y="248000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Micrófono</a:t>
            </a:r>
          </a:p>
        </p:txBody>
      </p:sp>
      <p:sp>
        <p:nvSpPr>
          <p:cNvPr id="25" name="Rectángulo redondeado 24">
            <a:hlinkClick r:id="rId7" action="ppaction://hlinksldjump"/>
          </p:cNvPr>
          <p:cNvSpPr/>
          <p:nvPr/>
        </p:nvSpPr>
        <p:spPr>
          <a:xfrm>
            <a:off x="76321" y="4662334"/>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6" name="Rectángulo redondeado 25">
            <a:hlinkClick r:id="rId8" action="ppaction://hlinksldjump"/>
          </p:cNvPr>
          <p:cNvSpPr/>
          <p:nvPr/>
        </p:nvSpPr>
        <p:spPr>
          <a:xfrm>
            <a:off x="123946" y="300726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Cámaras Web</a:t>
            </a:r>
          </a:p>
        </p:txBody>
      </p:sp>
      <p:sp>
        <p:nvSpPr>
          <p:cNvPr id="27" name="Rectángulo redondeado 26">
            <a:hlinkClick r:id="rId9" action="ppaction://hlinksldjump"/>
          </p:cNvPr>
          <p:cNvSpPr/>
          <p:nvPr/>
        </p:nvSpPr>
        <p:spPr>
          <a:xfrm>
            <a:off x="123946" y="3587389"/>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Tablero digitalizador</a:t>
            </a:r>
          </a:p>
        </p:txBody>
      </p:sp>
      <p:sp>
        <p:nvSpPr>
          <p:cNvPr id="28" name="Rectángulo redondeado 27">
            <a:hlinkClick r:id="rId10" action="ppaction://hlinksldjump"/>
          </p:cNvPr>
          <p:cNvSpPr/>
          <p:nvPr/>
        </p:nvSpPr>
        <p:spPr>
          <a:xfrm>
            <a:off x="123946" y="4114378"/>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Lápiz óptico</a:t>
            </a:r>
          </a:p>
        </p:txBody>
      </p:sp>
      <p:pic>
        <p:nvPicPr>
          <p:cNvPr id="2050" name="Picture 2" descr="Apprendre à dessiner Manga: Tutoriel Manga: Comment dessiner les cheveux |  Kawaii anime, Anime funny, Anime">
            <a:extLst>
              <a:ext uri="{FF2B5EF4-FFF2-40B4-BE49-F238E27FC236}">
                <a16:creationId xmlns:a16="http://schemas.microsoft.com/office/drawing/2014/main" id="{05443AE6-FAD3-4EB8-A771-F670AF7F1E2A}"/>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7983867" y="4017015"/>
            <a:ext cx="1290638" cy="129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52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4802099" y="417763"/>
            <a:ext cx="7000875" cy="5179003"/>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4338" name="Picture 2" descr="partes de la computad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7246" y="2363535"/>
            <a:ext cx="1959643" cy="195964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17"/>
          <p:cNvCxnSpPr/>
          <p:nvPr/>
        </p:nvCxnSpPr>
        <p:spPr>
          <a:xfrm>
            <a:off x="197874" y="218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V="1">
            <a:off x="169817" y="6599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110338" y="66717"/>
            <a:ext cx="3677995" cy="523220"/>
          </a:xfrm>
          <a:prstGeom prst="rect">
            <a:avLst/>
          </a:prstGeom>
          <a:noFill/>
        </p:spPr>
        <p:txBody>
          <a:bodyPr wrap="none" rtlCol="0">
            <a:spAutoFit/>
          </a:bodyPr>
          <a:lstStyle/>
          <a:p>
            <a:r>
              <a:rPr lang="es-CR" sz="2800">
                <a:solidFill>
                  <a:srgbClr val="002060"/>
                </a:solidFill>
              </a:rPr>
              <a:t>Dispositivos de Entrada:</a:t>
            </a:r>
          </a:p>
        </p:txBody>
      </p:sp>
      <p:sp>
        <p:nvSpPr>
          <p:cNvPr id="21" name="Rectángulo redondeado 20">
            <a:hlinkClick r:id="rId3" action="ppaction://hlinksldjump"/>
          </p:cNvPr>
          <p:cNvSpPr/>
          <p:nvPr/>
        </p:nvSpPr>
        <p:spPr>
          <a:xfrm>
            <a:off x="219196" y="82403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Teclado</a:t>
            </a:r>
          </a:p>
        </p:txBody>
      </p:sp>
      <p:sp>
        <p:nvSpPr>
          <p:cNvPr id="22" name="Rectángulo redondeado 21">
            <a:hlinkClick r:id="rId4" action="ppaction://hlinksldjump"/>
          </p:cNvPr>
          <p:cNvSpPr/>
          <p:nvPr/>
        </p:nvSpPr>
        <p:spPr>
          <a:xfrm>
            <a:off x="219196" y="1383628"/>
            <a:ext cx="4308698" cy="44002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Ratón</a:t>
            </a:r>
          </a:p>
        </p:txBody>
      </p:sp>
      <p:sp>
        <p:nvSpPr>
          <p:cNvPr id="23" name="Rectángulo redondeado 22">
            <a:hlinkClick r:id="rId5" action="ppaction://hlinksldjump"/>
          </p:cNvPr>
          <p:cNvSpPr/>
          <p:nvPr/>
        </p:nvSpPr>
        <p:spPr>
          <a:xfrm>
            <a:off x="219196" y="1929435"/>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400" err="1">
                <a:solidFill>
                  <a:srgbClr val="002060"/>
                </a:solidFill>
              </a:rPr>
              <a:t>Lector</a:t>
            </a:r>
            <a:r>
              <a:rPr lang="pt-BR" sz="2400">
                <a:solidFill>
                  <a:srgbClr val="002060"/>
                </a:solidFill>
              </a:rPr>
              <a:t> de Código de Barras</a:t>
            </a:r>
            <a:endParaRPr lang="es-CR" sz="2400">
              <a:solidFill>
                <a:srgbClr val="002060"/>
              </a:solidFill>
            </a:endParaRPr>
          </a:p>
        </p:txBody>
      </p:sp>
      <p:sp>
        <p:nvSpPr>
          <p:cNvPr id="24" name="Rectángulo redondeado 23">
            <a:hlinkClick r:id="rId6" action="ppaction://hlinksldjump"/>
          </p:cNvPr>
          <p:cNvSpPr/>
          <p:nvPr/>
        </p:nvSpPr>
        <p:spPr>
          <a:xfrm>
            <a:off x="219196" y="248000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Micrófono</a:t>
            </a:r>
          </a:p>
        </p:txBody>
      </p:sp>
      <p:sp>
        <p:nvSpPr>
          <p:cNvPr id="25" name="Rectángulo redondeado 24">
            <a:hlinkClick r:id="rId7" action="ppaction://hlinksldjump"/>
          </p:cNvPr>
          <p:cNvSpPr/>
          <p:nvPr/>
        </p:nvSpPr>
        <p:spPr>
          <a:xfrm>
            <a:off x="171571" y="4643284"/>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6" name="Rectángulo redondeado 25">
            <a:hlinkClick r:id="rId8" action="ppaction://hlinksldjump"/>
          </p:cNvPr>
          <p:cNvSpPr/>
          <p:nvPr/>
        </p:nvSpPr>
        <p:spPr>
          <a:xfrm>
            <a:off x="219196" y="300726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Cámaras Web</a:t>
            </a:r>
          </a:p>
        </p:txBody>
      </p:sp>
      <p:sp>
        <p:nvSpPr>
          <p:cNvPr id="27" name="Rectángulo redondeado 26">
            <a:hlinkClick r:id="rId9" action="ppaction://hlinksldjump"/>
          </p:cNvPr>
          <p:cNvSpPr/>
          <p:nvPr/>
        </p:nvSpPr>
        <p:spPr>
          <a:xfrm>
            <a:off x="219196" y="3587389"/>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Tablero digitalizador</a:t>
            </a:r>
          </a:p>
        </p:txBody>
      </p:sp>
      <p:sp>
        <p:nvSpPr>
          <p:cNvPr id="28" name="Rectángulo redondeado 27">
            <a:hlinkClick r:id="rId10" action="ppaction://hlinksldjump"/>
          </p:cNvPr>
          <p:cNvSpPr/>
          <p:nvPr/>
        </p:nvSpPr>
        <p:spPr>
          <a:xfrm>
            <a:off x="219196" y="4114378"/>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Lápiz óptico</a:t>
            </a:r>
          </a:p>
        </p:txBody>
      </p:sp>
      <p:pic>
        <p:nvPicPr>
          <p:cNvPr id="7170" name="Picture 2">
            <a:extLst>
              <a:ext uri="{FF2B5EF4-FFF2-40B4-BE49-F238E27FC236}">
                <a16:creationId xmlns:a16="http://schemas.microsoft.com/office/drawing/2014/main" id="{EFA7112C-8726-4D60-A657-1E99CB5BA7D5}"/>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5720712" y="968694"/>
            <a:ext cx="2736859" cy="3589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929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4903231" y="109031"/>
            <a:ext cx="7000875" cy="5287989"/>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3074" name="Picture 2" descr="Resultado de imagen para Dispositivo que mediante un haz de lÃ¡ser lee dibujos formados por barras y espacios paralelos, que codifica informaciÃ³n mediante anchuras relativas de estos elementos. Los cÃ³digos de barras representan datos en una forma legible por el ordenador, y son uno de los medios mÃ¡s eficientes para la captaciÃ³n automÃ¡tica de da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461" y="881499"/>
            <a:ext cx="3422331" cy="283739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17"/>
          <p:cNvCxnSpPr/>
          <p:nvPr/>
        </p:nvCxnSpPr>
        <p:spPr>
          <a:xfrm>
            <a:off x="197874" y="599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V="1">
            <a:off x="169817" y="6980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110338" y="104817"/>
            <a:ext cx="3677995" cy="523220"/>
          </a:xfrm>
          <a:prstGeom prst="rect">
            <a:avLst/>
          </a:prstGeom>
          <a:noFill/>
        </p:spPr>
        <p:txBody>
          <a:bodyPr wrap="none" rtlCol="0">
            <a:spAutoFit/>
          </a:bodyPr>
          <a:lstStyle/>
          <a:p>
            <a:r>
              <a:rPr lang="es-CR" sz="2800">
                <a:solidFill>
                  <a:srgbClr val="002060"/>
                </a:solidFill>
              </a:rPr>
              <a:t>Dispositivos de Entrada:</a:t>
            </a:r>
          </a:p>
        </p:txBody>
      </p:sp>
      <p:sp>
        <p:nvSpPr>
          <p:cNvPr id="21" name="Rectángulo redondeado 20">
            <a:hlinkClick r:id="rId3" action="ppaction://hlinksldjump"/>
          </p:cNvPr>
          <p:cNvSpPr/>
          <p:nvPr/>
        </p:nvSpPr>
        <p:spPr>
          <a:xfrm>
            <a:off x="219196" y="86213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Teclado</a:t>
            </a:r>
          </a:p>
        </p:txBody>
      </p:sp>
      <p:sp>
        <p:nvSpPr>
          <p:cNvPr id="22" name="Rectángulo redondeado 21">
            <a:hlinkClick r:id="rId4" action="ppaction://hlinksldjump"/>
          </p:cNvPr>
          <p:cNvSpPr/>
          <p:nvPr/>
        </p:nvSpPr>
        <p:spPr>
          <a:xfrm>
            <a:off x="219196" y="142172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Ratón</a:t>
            </a:r>
          </a:p>
        </p:txBody>
      </p:sp>
      <p:sp>
        <p:nvSpPr>
          <p:cNvPr id="23" name="Rectángulo redondeado 22">
            <a:hlinkClick r:id="rId5" action="ppaction://hlinksldjump"/>
          </p:cNvPr>
          <p:cNvSpPr/>
          <p:nvPr/>
        </p:nvSpPr>
        <p:spPr>
          <a:xfrm>
            <a:off x="219196" y="1967535"/>
            <a:ext cx="4308698" cy="4662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t-BR" sz="2400" dirty="0">
                <a:solidFill>
                  <a:srgbClr val="002060"/>
                </a:solidFill>
              </a:rPr>
              <a:t>Lector de Código de Barras</a:t>
            </a:r>
            <a:endParaRPr lang="es-CR" sz="2400" dirty="0">
              <a:solidFill>
                <a:srgbClr val="002060"/>
              </a:solidFill>
            </a:endParaRPr>
          </a:p>
        </p:txBody>
      </p:sp>
      <p:sp>
        <p:nvSpPr>
          <p:cNvPr id="24" name="Rectángulo redondeado 23">
            <a:hlinkClick r:id="rId6" action="ppaction://hlinksldjump"/>
          </p:cNvPr>
          <p:cNvSpPr/>
          <p:nvPr/>
        </p:nvSpPr>
        <p:spPr>
          <a:xfrm>
            <a:off x="219196" y="251810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Micrófono</a:t>
            </a:r>
          </a:p>
        </p:txBody>
      </p:sp>
      <p:sp>
        <p:nvSpPr>
          <p:cNvPr id="25" name="Rectángulo redondeado 24">
            <a:hlinkClick r:id="rId7" action="ppaction://hlinksldjump"/>
          </p:cNvPr>
          <p:cNvSpPr/>
          <p:nvPr/>
        </p:nvSpPr>
        <p:spPr>
          <a:xfrm>
            <a:off x="219196" y="4738534"/>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6" name="Rectángulo redondeado 25">
            <a:hlinkClick r:id="rId8" action="ppaction://hlinksldjump"/>
          </p:cNvPr>
          <p:cNvSpPr/>
          <p:nvPr/>
        </p:nvSpPr>
        <p:spPr>
          <a:xfrm>
            <a:off x="219196" y="304536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Cámaras Web</a:t>
            </a:r>
          </a:p>
        </p:txBody>
      </p:sp>
      <p:sp>
        <p:nvSpPr>
          <p:cNvPr id="27" name="Rectángulo redondeado 26">
            <a:hlinkClick r:id="rId9" action="ppaction://hlinksldjump"/>
          </p:cNvPr>
          <p:cNvSpPr/>
          <p:nvPr/>
        </p:nvSpPr>
        <p:spPr>
          <a:xfrm>
            <a:off x="219196" y="3625489"/>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Tablero digitalizador</a:t>
            </a:r>
          </a:p>
        </p:txBody>
      </p:sp>
      <p:sp>
        <p:nvSpPr>
          <p:cNvPr id="28" name="Rectángulo redondeado 27">
            <a:hlinkClick r:id="rId10" action="ppaction://hlinksldjump"/>
          </p:cNvPr>
          <p:cNvSpPr/>
          <p:nvPr/>
        </p:nvSpPr>
        <p:spPr>
          <a:xfrm>
            <a:off x="219196" y="4152478"/>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Lápiz óptico</a:t>
            </a:r>
          </a:p>
        </p:txBody>
      </p:sp>
      <p:pic>
        <p:nvPicPr>
          <p:cNvPr id="8194" name="Picture 2" descr="Imagenes animadas de Codigos QR, Gifs animados de Simbolos &gt; Codigos QR">
            <a:extLst>
              <a:ext uri="{FF2B5EF4-FFF2-40B4-BE49-F238E27FC236}">
                <a16:creationId xmlns:a16="http://schemas.microsoft.com/office/drawing/2014/main" id="{8C3ECBCD-BADA-45A8-AA02-7B699220BF0D}"/>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5543286" y="2900635"/>
            <a:ext cx="17811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869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5019554" y="425491"/>
            <a:ext cx="7000875" cy="5058961"/>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5362" name="Picture 2" descr="la computadora y sus funcio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972" y="1873719"/>
            <a:ext cx="2385958" cy="224065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la computadora y sus funci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59" y="727309"/>
            <a:ext cx="2244496" cy="222766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recto 18"/>
          <p:cNvCxnSpPr/>
          <p:nvPr/>
        </p:nvCxnSpPr>
        <p:spPr>
          <a:xfrm>
            <a:off x="197874" y="218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flipV="1">
            <a:off x="169817" y="6599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110338" y="66717"/>
            <a:ext cx="3677995" cy="523220"/>
          </a:xfrm>
          <a:prstGeom prst="rect">
            <a:avLst/>
          </a:prstGeom>
          <a:noFill/>
        </p:spPr>
        <p:txBody>
          <a:bodyPr wrap="none" rtlCol="0">
            <a:spAutoFit/>
          </a:bodyPr>
          <a:lstStyle/>
          <a:p>
            <a:r>
              <a:rPr lang="es-CR" sz="2800">
                <a:solidFill>
                  <a:srgbClr val="002060"/>
                </a:solidFill>
              </a:rPr>
              <a:t>Dispositivos de Entrada:</a:t>
            </a:r>
          </a:p>
        </p:txBody>
      </p:sp>
      <p:sp>
        <p:nvSpPr>
          <p:cNvPr id="22" name="Rectángulo redondeado 21">
            <a:hlinkClick r:id="rId4" action="ppaction://hlinksldjump"/>
          </p:cNvPr>
          <p:cNvSpPr/>
          <p:nvPr/>
        </p:nvSpPr>
        <p:spPr>
          <a:xfrm>
            <a:off x="219196" y="82403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Teclado</a:t>
            </a:r>
          </a:p>
        </p:txBody>
      </p:sp>
      <p:sp>
        <p:nvSpPr>
          <p:cNvPr id="23" name="Rectángulo redondeado 22">
            <a:hlinkClick r:id="rId5" action="ppaction://hlinksldjump"/>
          </p:cNvPr>
          <p:cNvSpPr/>
          <p:nvPr/>
        </p:nvSpPr>
        <p:spPr>
          <a:xfrm>
            <a:off x="219196" y="138362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Ratón</a:t>
            </a:r>
          </a:p>
        </p:txBody>
      </p:sp>
      <p:sp>
        <p:nvSpPr>
          <p:cNvPr id="24" name="Rectángulo redondeado 23">
            <a:hlinkClick r:id="rId6" action="ppaction://hlinksldjump"/>
          </p:cNvPr>
          <p:cNvSpPr/>
          <p:nvPr/>
        </p:nvSpPr>
        <p:spPr>
          <a:xfrm>
            <a:off x="219196" y="1929435"/>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400" err="1">
                <a:solidFill>
                  <a:srgbClr val="002060"/>
                </a:solidFill>
              </a:rPr>
              <a:t>Lector</a:t>
            </a:r>
            <a:r>
              <a:rPr lang="pt-BR" sz="2400">
                <a:solidFill>
                  <a:srgbClr val="002060"/>
                </a:solidFill>
              </a:rPr>
              <a:t> de Código de Barras</a:t>
            </a:r>
            <a:endParaRPr lang="es-CR" sz="2400">
              <a:solidFill>
                <a:srgbClr val="002060"/>
              </a:solidFill>
            </a:endParaRPr>
          </a:p>
        </p:txBody>
      </p:sp>
      <p:sp>
        <p:nvSpPr>
          <p:cNvPr id="25" name="Rectángulo redondeado 24">
            <a:hlinkClick r:id="rId7" action="ppaction://hlinksldjump"/>
          </p:cNvPr>
          <p:cNvSpPr/>
          <p:nvPr/>
        </p:nvSpPr>
        <p:spPr>
          <a:xfrm>
            <a:off x="219196" y="2480007"/>
            <a:ext cx="4308698" cy="44429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Micrófono</a:t>
            </a:r>
          </a:p>
        </p:txBody>
      </p:sp>
      <p:sp>
        <p:nvSpPr>
          <p:cNvPr id="26" name="Rectángulo redondeado 25">
            <a:hlinkClick r:id="rId8" action="ppaction://hlinksldjump"/>
          </p:cNvPr>
          <p:cNvSpPr/>
          <p:nvPr/>
        </p:nvSpPr>
        <p:spPr>
          <a:xfrm>
            <a:off x="171571" y="4643284"/>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7" name="Rectángulo redondeado 26">
            <a:hlinkClick r:id="rId9" action="ppaction://hlinksldjump"/>
          </p:cNvPr>
          <p:cNvSpPr/>
          <p:nvPr/>
        </p:nvSpPr>
        <p:spPr>
          <a:xfrm>
            <a:off x="219196" y="300726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Cámaras Web</a:t>
            </a:r>
          </a:p>
        </p:txBody>
      </p:sp>
      <p:sp>
        <p:nvSpPr>
          <p:cNvPr id="28" name="Rectángulo redondeado 27">
            <a:hlinkClick r:id="rId10" action="ppaction://hlinksldjump"/>
          </p:cNvPr>
          <p:cNvSpPr/>
          <p:nvPr/>
        </p:nvSpPr>
        <p:spPr>
          <a:xfrm>
            <a:off x="219196" y="3587389"/>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Tablero digitalizador</a:t>
            </a:r>
          </a:p>
        </p:txBody>
      </p:sp>
      <p:sp>
        <p:nvSpPr>
          <p:cNvPr id="29" name="Rectángulo redondeado 28">
            <a:hlinkClick r:id="rId11" action="ppaction://hlinksldjump"/>
          </p:cNvPr>
          <p:cNvSpPr/>
          <p:nvPr/>
        </p:nvSpPr>
        <p:spPr>
          <a:xfrm>
            <a:off x="219196" y="4114378"/>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Lápiz óptico</a:t>
            </a:r>
          </a:p>
        </p:txBody>
      </p:sp>
      <p:pic>
        <p:nvPicPr>
          <p:cNvPr id="9218" name="Picture 2" descr="April Fools Day: Google la lía y enfada a miles de usuarios | F5 | EL MUNDO">
            <a:extLst>
              <a:ext uri="{FF2B5EF4-FFF2-40B4-BE49-F238E27FC236}">
                <a16:creationId xmlns:a16="http://schemas.microsoft.com/office/drawing/2014/main" id="{869B6EC9-6F4F-4E2A-B529-B5B2C4ABFD01}"/>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9468053" y="3268858"/>
            <a:ext cx="1874508" cy="187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494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4971929" y="-78265"/>
            <a:ext cx="7000875" cy="5173693"/>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6386" name="Picture 2" descr="partes de una computadora y sus funcio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1405" y="180823"/>
            <a:ext cx="2945547" cy="181746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recto 18"/>
          <p:cNvCxnSpPr/>
          <p:nvPr/>
        </p:nvCxnSpPr>
        <p:spPr>
          <a:xfrm>
            <a:off x="197874" y="50460"/>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flipV="1">
            <a:off x="169817" y="688540"/>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110338" y="95292"/>
            <a:ext cx="3677995" cy="523220"/>
          </a:xfrm>
          <a:prstGeom prst="rect">
            <a:avLst/>
          </a:prstGeom>
          <a:noFill/>
        </p:spPr>
        <p:txBody>
          <a:bodyPr wrap="none" rtlCol="0">
            <a:spAutoFit/>
          </a:bodyPr>
          <a:lstStyle/>
          <a:p>
            <a:r>
              <a:rPr lang="es-CR" sz="2800">
                <a:solidFill>
                  <a:srgbClr val="002060"/>
                </a:solidFill>
              </a:rPr>
              <a:t>Dispositivos de Entrada:</a:t>
            </a:r>
          </a:p>
        </p:txBody>
      </p:sp>
      <p:sp>
        <p:nvSpPr>
          <p:cNvPr id="22" name="Rectángulo redondeado 21">
            <a:hlinkClick r:id="rId3" action="ppaction://hlinksldjump"/>
          </p:cNvPr>
          <p:cNvSpPr/>
          <p:nvPr/>
        </p:nvSpPr>
        <p:spPr>
          <a:xfrm>
            <a:off x="219196" y="852613"/>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Teclado</a:t>
            </a:r>
          </a:p>
        </p:txBody>
      </p:sp>
      <p:sp>
        <p:nvSpPr>
          <p:cNvPr id="23" name="Rectángulo redondeado 22">
            <a:hlinkClick r:id="rId4" action="ppaction://hlinksldjump"/>
          </p:cNvPr>
          <p:cNvSpPr/>
          <p:nvPr/>
        </p:nvSpPr>
        <p:spPr>
          <a:xfrm>
            <a:off x="219196" y="1412203"/>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Ratón</a:t>
            </a:r>
          </a:p>
        </p:txBody>
      </p:sp>
      <p:sp>
        <p:nvSpPr>
          <p:cNvPr id="24" name="Rectángulo redondeado 23">
            <a:hlinkClick r:id="rId5" action="ppaction://hlinksldjump"/>
          </p:cNvPr>
          <p:cNvSpPr/>
          <p:nvPr/>
        </p:nvSpPr>
        <p:spPr>
          <a:xfrm>
            <a:off x="219196" y="1958010"/>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400" err="1">
                <a:solidFill>
                  <a:srgbClr val="002060"/>
                </a:solidFill>
              </a:rPr>
              <a:t>Lector</a:t>
            </a:r>
            <a:r>
              <a:rPr lang="pt-BR" sz="2400">
                <a:solidFill>
                  <a:srgbClr val="002060"/>
                </a:solidFill>
              </a:rPr>
              <a:t> de Código de Barras</a:t>
            </a:r>
            <a:endParaRPr lang="es-CR" sz="2400">
              <a:solidFill>
                <a:srgbClr val="002060"/>
              </a:solidFill>
            </a:endParaRPr>
          </a:p>
        </p:txBody>
      </p:sp>
      <p:sp>
        <p:nvSpPr>
          <p:cNvPr id="25" name="Rectángulo redondeado 24">
            <a:hlinkClick r:id="rId6" action="ppaction://hlinksldjump"/>
          </p:cNvPr>
          <p:cNvSpPr/>
          <p:nvPr/>
        </p:nvSpPr>
        <p:spPr>
          <a:xfrm>
            <a:off x="219196" y="2508582"/>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Micrófono</a:t>
            </a:r>
          </a:p>
        </p:txBody>
      </p:sp>
      <p:sp>
        <p:nvSpPr>
          <p:cNvPr id="26" name="Rectángulo redondeado 25">
            <a:hlinkClick r:id="rId7" action="ppaction://hlinksldjump"/>
          </p:cNvPr>
          <p:cNvSpPr/>
          <p:nvPr/>
        </p:nvSpPr>
        <p:spPr>
          <a:xfrm>
            <a:off x="219196" y="467185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7" name="Rectángulo redondeado 26">
            <a:hlinkClick r:id="rId8" action="ppaction://hlinksldjump"/>
          </p:cNvPr>
          <p:cNvSpPr/>
          <p:nvPr/>
        </p:nvSpPr>
        <p:spPr>
          <a:xfrm>
            <a:off x="219196" y="3035840"/>
            <a:ext cx="4308698" cy="44429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Cámaras Web</a:t>
            </a:r>
          </a:p>
        </p:txBody>
      </p:sp>
      <p:sp>
        <p:nvSpPr>
          <p:cNvPr id="28" name="Rectángulo redondeado 27">
            <a:hlinkClick r:id="rId9" action="ppaction://hlinksldjump"/>
          </p:cNvPr>
          <p:cNvSpPr/>
          <p:nvPr/>
        </p:nvSpPr>
        <p:spPr>
          <a:xfrm>
            <a:off x="219196" y="3615964"/>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Tablero digitalizador</a:t>
            </a:r>
          </a:p>
        </p:txBody>
      </p:sp>
      <p:sp>
        <p:nvSpPr>
          <p:cNvPr id="29" name="Rectángulo redondeado 28">
            <a:hlinkClick r:id="rId10" action="ppaction://hlinksldjump"/>
          </p:cNvPr>
          <p:cNvSpPr/>
          <p:nvPr/>
        </p:nvSpPr>
        <p:spPr>
          <a:xfrm>
            <a:off x="219196" y="4142953"/>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Lápiz óptico</a:t>
            </a:r>
          </a:p>
        </p:txBody>
      </p:sp>
      <p:pic>
        <p:nvPicPr>
          <p:cNvPr id="10242" name="Picture 2" descr="Gifs animados de webcams">
            <a:extLst>
              <a:ext uri="{FF2B5EF4-FFF2-40B4-BE49-F238E27FC236}">
                <a16:creationId xmlns:a16="http://schemas.microsoft.com/office/drawing/2014/main" id="{B9E494EC-3C62-4F7E-B5CA-FE9416583724}"/>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8323612" y="23967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ompre A886 USB Cámara De 5 Megapíxeles WebCam Cámara Web Con Micrófono A  La Computadora Soporte Visión Nocturna Para Computadora Portátil De  Escritorio Skype A 6,05 € Del Guoyanrong2090922 | Es.Dhgate.Com">
            <a:extLst>
              <a:ext uri="{FF2B5EF4-FFF2-40B4-BE49-F238E27FC236}">
                <a16:creationId xmlns:a16="http://schemas.microsoft.com/office/drawing/2014/main" id="{C68C2107-9784-445B-A393-AC5DB0E545CE}"/>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5407919" y="700079"/>
            <a:ext cx="3021797" cy="3021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744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5043488" y="620466"/>
            <a:ext cx="7000875" cy="4594472"/>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026" name="Picture 2" descr="Resultado de imagen para tablero digitalizad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9522" y="1622688"/>
            <a:ext cx="3176806" cy="2039166"/>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17"/>
          <p:cNvCxnSpPr/>
          <p:nvPr/>
        </p:nvCxnSpPr>
        <p:spPr>
          <a:xfrm>
            <a:off x="197874" y="4093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V="1">
            <a:off x="169817" y="67901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110338" y="85767"/>
            <a:ext cx="3677995" cy="523220"/>
          </a:xfrm>
          <a:prstGeom prst="rect">
            <a:avLst/>
          </a:prstGeom>
          <a:noFill/>
        </p:spPr>
        <p:txBody>
          <a:bodyPr wrap="none" rtlCol="0">
            <a:spAutoFit/>
          </a:bodyPr>
          <a:lstStyle/>
          <a:p>
            <a:r>
              <a:rPr lang="es-CR" sz="2800">
                <a:solidFill>
                  <a:srgbClr val="002060"/>
                </a:solidFill>
              </a:rPr>
              <a:t>Dispositivos de Entrada:</a:t>
            </a:r>
          </a:p>
        </p:txBody>
      </p:sp>
      <p:sp>
        <p:nvSpPr>
          <p:cNvPr id="21" name="Rectángulo redondeado 20">
            <a:hlinkClick r:id="rId3" action="ppaction://hlinksldjump"/>
          </p:cNvPr>
          <p:cNvSpPr/>
          <p:nvPr/>
        </p:nvSpPr>
        <p:spPr>
          <a:xfrm>
            <a:off x="219196" y="84308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Teclado</a:t>
            </a:r>
          </a:p>
        </p:txBody>
      </p:sp>
      <p:sp>
        <p:nvSpPr>
          <p:cNvPr id="22" name="Rectángulo redondeado 21">
            <a:hlinkClick r:id="rId4" action="ppaction://hlinksldjump"/>
          </p:cNvPr>
          <p:cNvSpPr/>
          <p:nvPr/>
        </p:nvSpPr>
        <p:spPr>
          <a:xfrm>
            <a:off x="219196" y="140267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Ratón</a:t>
            </a:r>
          </a:p>
        </p:txBody>
      </p:sp>
      <p:sp>
        <p:nvSpPr>
          <p:cNvPr id="23" name="Rectángulo redondeado 22">
            <a:hlinkClick r:id="rId5" action="ppaction://hlinksldjump"/>
          </p:cNvPr>
          <p:cNvSpPr/>
          <p:nvPr/>
        </p:nvSpPr>
        <p:spPr>
          <a:xfrm>
            <a:off x="219196" y="1948485"/>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400" err="1">
                <a:solidFill>
                  <a:srgbClr val="002060"/>
                </a:solidFill>
              </a:rPr>
              <a:t>Lector</a:t>
            </a:r>
            <a:r>
              <a:rPr lang="pt-BR" sz="2400">
                <a:solidFill>
                  <a:srgbClr val="002060"/>
                </a:solidFill>
              </a:rPr>
              <a:t> de Código de Barras</a:t>
            </a:r>
            <a:endParaRPr lang="es-CR" sz="2400">
              <a:solidFill>
                <a:srgbClr val="002060"/>
              </a:solidFill>
            </a:endParaRPr>
          </a:p>
        </p:txBody>
      </p:sp>
      <p:sp>
        <p:nvSpPr>
          <p:cNvPr id="24" name="Rectángulo redondeado 23">
            <a:hlinkClick r:id="rId6" action="ppaction://hlinksldjump"/>
          </p:cNvPr>
          <p:cNvSpPr/>
          <p:nvPr/>
        </p:nvSpPr>
        <p:spPr>
          <a:xfrm>
            <a:off x="219196" y="249905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Micrófono</a:t>
            </a:r>
          </a:p>
        </p:txBody>
      </p:sp>
      <p:sp>
        <p:nvSpPr>
          <p:cNvPr id="25" name="Rectángulo redondeado 24">
            <a:hlinkClick r:id="rId7" action="ppaction://hlinksldjump"/>
          </p:cNvPr>
          <p:cNvSpPr/>
          <p:nvPr/>
        </p:nvSpPr>
        <p:spPr>
          <a:xfrm>
            <a:off x="219196" y="4662334"/>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6" name="Rectángulo redondeado 25">
            <a:hlinkClick r:id="rId8" action="ppaction://hlinksldjump"/>
          </p:cNvPr>
          <p:cNvSpPr/>
          <p:nvPr/>
        </p:nvSpPr>
        <p:spPr>
          <a:xfrm>
            <a:off x="219196" y="302631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Cámaras Web</a:t>
            </a:r>
          </a:p>
        </p:txBody>
      </p:sp>
      <p:sp>
        <p:nvSpPr>
          <p:cNvPr id="27" name="Rectángulo redondeado 26">
            <a:hlinkClick r:id="rId9" action="ppaction://hlinksldjump"/>
          </p:cNvPr>
          <p:cNvSpPr/>
          <p:nvPr/>
        </p:nvSpPr>
        <p:spPr>
          <a:xfrm>
            <a:off x="219196" y="3606439"/>
            <a:ext cx="4308698" cy="44429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Tablero digitalizador</a:t>
            </a:r>
          </a:p>
        </p:txBody>
      </p:sp>
      <p:sp>
        <p:nvSpPr>
          <p:cNvPr id="28" name="Rectángulo redondeado 27">
            <a:hlinkClick r:id="rId10" action="ppaction://hlinksldjump"/>
          </p:cNvPr>
          <p:cNvSpPr/>
          <p:nvPr/>
        </p:nvSpPr>
        <p:spPr>
          <a:xfrm>
            <a:off x="219196" y="4133428"/>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Lápiz óptico</a:t>
            </a:r>
          </a:p>
        </p:txBody>
      </p:sp>
      <p:pic>
        <p:nvPicPr>
          <p:cNvPr id="11266" name="Picture 2" descr="◇¿Vale la Pena una Wacom?◇ ♥Review♥ | Cartoon Amino Español Amino">
            <a:extLst>
              <a:ext uri="{FF2B5EF4-FFF2-40B4-BE49-F238E27FC236}">
                <a16:creationId xmlns:a16="http://schemas.microsoft.com/office/drawing/2014/main" id="{BA2DEA5E-0C1A-4B22-9365-0BA2CBBA00AF}"/>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5431522" y="1285553"/>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896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5043488" y="515691"/>
            <a:ext cx="7000875" cy="4594472"/>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2050" name="Picture 2" descr="Styli for (L to R) PalmPilot Professional, Fossil Wrist PDA, Nokia 7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9645" y="1498092"/>
            <a:ext cx="3804232" cy="1679576"/>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17"/>
          <p:cNvCxnSpPr/>
          <p:nvPr/>
        </p:nvCxnSpPr>
        <p:spPr>
          <a:xfrm>
            <a:off x="197874" y="4093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V="1">
            <a:off x="169817" y="67901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110338" y="85767"/>
            <a:ext cx="3677995" cy="523220"/>
          </a:xfrm>
          <a:prstGeom prst="rect">
            <a:avLst/>
          </a:prstGeom>
          <a:noFill/>
        </p:spPr>
        <p:txBody>
          <a:bodyPr wrap="none" rtlCol="0">
            <a:spAutoFit/>
          </a:bodyPr>
          <a:lstStyle/>
          <a:p>
            <a:r>
              <a:rPr lang="es-CR" sz="2800">
                <a:solidFill>
                  <a:srgbClr val="002060"/>
                </a:solidFill>
              </a:rPr>
              <a:t>Dispositivos de Entrada:</a:t>
            </a:r>
          </a:p>
        </p:txBody>
      </p:sp>
      <p:sp>
        <p:nvSpPr>
          <p:cNvPr id="21" name="Rectángulo redondeado 20">
            <a:hlinkClick r:id="rId3" action="ppaction://hlinksldjump"/>
          </p:cNvPr>
          <p:cNvSpPr/>
          <p:nvPr/>
        </p:nvSpPr>
        <p:spPr>
          <a:xfrm>
            <a:off x="219196" y="84308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Teclado</a:t>
            </a:r>
          </a:p>
        </p:txBody>
      </p:sp>
      <p:sp>
        <p:nvSpPr>
          <p:cNvPr id="22" name="Rectángulo redondeado 21">
            <a:hlinkClick r:id="rId4" action="ppaction://hlinksldjump"/>
          </p:cNvPr>
          <p:cNvSpPr/>
          <p:nvPr/>
        </p:nvSpPr>
        <p:spPr>
          <a:xfrm>
            <a:off x="219196" y="140267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Ratón</a:t>
            </a:r>
          </a:p>
        </p:txBody>
      </p:sp>
      <p:sp>
        <p:nvSpPr>
          <p:cNvPr id="23" name="Rectángulo redondeado 22">
            <a:hlinkClick r:id="rId5" action="ppaction://hlinksldjump"/>
          </p:cNvPr>
          <p:cNvSpPr/>
          <p:nvPr/>
        </p:nvSpPr>
        <p:spPr>
          <a:xfrm>
            <a:off x="219196" y="1948485"/>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400" err="1">
                <a:solidFill>
                  <a:srgbClr val="002060"/>
                </a:solidFill>
              </a:rPr>
              <a:t>Lector</a:t>
            </a:r>
            <a:r>
              <a:rPr lang="pt-BR" sz="2400">
                <a:solidFill>
                  <a:srgbClr val="002060"/>
                </a:solidFill>
              </a:rPr>
              <a:t> de Código de Barras</a:t>
            </a:r>
            <a:endParaRPr lang="es-CR" sz="2400">
              <a:solidFill>
                <a:srgbClr val="002060"/>
              </a:solidFill>
            </a:endParaRPr>
          </a:p>
        </p:txBody>
      </p:sp>
      <p:sp>
        <p:nvSpPr>
          <p:cNvPr id="24" name="Rectángulo redondeado 23">
            <a:hlinkClick r:id="rId6" action="ppaction://hlinksldjump"/>
          </p:cNvPr>
          <p:cNvSpPr/>
          <p:nvPr/>
        </p:nvSpPr>
        <p:spPr>
          <a:xfrm>
            <a:off x="219196" y="249905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Micrófono</a:t>
            </a:r>
          </a:p>
        </p:txBody>
      </p:sp>
      <p:sp>
        <p:nvSpPr>
          <p:cNvPr id="25" name="Rectángulo redondeado 24">
            <a:hlinkClick r:id="rId7" action="ppaction://hlinksldjump"/>
          </p:cNvPr>
          <p:cNvSpPr/>
          <p:nvPr/>
        </p:nvSpPr>
        <p:spPr>
          <a:xfrm>
            <a:off x="219196" y="4662334"/>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6" name="Rectángulo redondeado 25">
            <a:hlinkClick r:id="rId8" action="ppaction://hlinksldjump"/>
          </p:cNvPr>
          <p:cNvSpPr/>
          <p:nvPr/>
        </p:nvSpPr>
        <p:spPr>
          <a:xfrm>
            <a:off x="219196" y="3026315"/>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Cámaras Web</a:t>
            </a:r>
          </a:p>
        </p:txBody>
      </p:sp>
      <p:sp>
        <p:nvSpPr>
          <p:cNvPr id="27" name="Rectángulo redondeado 26">
            <a:hlinkClick r:id="rId9" action="ppaction://hlinksldjump"/>
          </p:cNvPr>
          <p:cNvSpPr/>
          <p:nvPr/>
        </p:nvSpPr>
        <p:spPr>
          <a:xfrm>
            <a:off x="219196" y="3606439"/>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Tablero digitalizador</a:t>
            </a:r>
          </a:p>
        </p:txBody>
      </p:sp>
      <p:sp>
        <p:nvSpPr>
          <p:cNvPr id="28" name="Rectángulo redondeado 27">
            <a:hlinkClick r:id="rId10" action="ppaction://hlinksldjump"/>
          </p:cNvPr>
          <p:cNvSpPr/>
          <p:nvPr/>
        </p:nvSpPr>
        <p:spPr>
          <a:xfrm>
            <a:off x="219196" y="4133428"/>
            <a:ext cx="4308698" cy="44429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Lápiz óptico</a:t>
            </a:r>
          </a:p>
        </p:txBody>
      </p:sp>
      <p:pic>
        <p:nvPicPr>
          <p:cNvPr id="12290" name="Picture 2" descr="Lápiz óptico | Isabel Cisterna Pérez, Ing. Civil Informática">
            <a:extLst>
              <a:ext uri="{FF2B5EF4-FFF2-40B4-BE49-F238E27FC236}">
                <a16:creationId xmlns:a16="http://schemas.microsoft.com/office/drawing/2014/main" id="{4EF8907E-A3B7-44BB-9BE7-277D610D7E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06906" y="2969277"/>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891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25043"/>
            <a:ext cx="10515600" cy="1325563"/>
          </a:xfrm>
        </p:spPr>
        <p:txBody>
          <a:bodyPr>
            <a:normAutofit/>
          </a:bodyPr>
          <a:lstStyle/>
          <a:p>
            <a:r>
              <a:rPr lang="es-CR" dirty="0">
                <a:latin typeface="Century Gothic" panose="020B0502020202020204" pitchFamily="34" charset="0"/>
              </a:rPr>
              <a:t>¿Qué es el ordenador?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7073" y="2623935"/>
            <a:ext cx="4750659" cy="28242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cxnSp>
        <p:nvCxnSpPr>
          <p:cNvPr id="6" name="Conector recto 5"/>
          <p:cNvCxnSpPr/>
          <p:nvPr/>
        </p:nvCxnSpPr>
        <p:spPr>
          <a:xfrm>
            <a:off x="3538061" y="1956992"/>
            <a:ext cx="5268685" cy="145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a:off x="3654092" y="6100639"/>
            <a:ext cx="5268685" cy="1451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8" name="Picture 4" descr="GIF para presentaciones en powerpoint. 100 imágenes animadas">
            <a:extLst>
              <a:ext uri="{FF2B5EF4-FFF2-40B4-BE49-F238E27FC236}">
                <a16:creationId xmlns:a16="http://schemas.microsoft.com/office/drawing/2014/main" id="{E48F785A-CA7C-49DB-A6C1-C4BD5575744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397879" y="939403"/>
            <a:ext cx="2265533" cy="2489597"/>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computadora anime chica | Anime estético, Personajes de anime, Arte de  animación">
            <a:extLst>
              <a:ext uri="{FF2B5EF4-FFF2-40B4-BE49-F238E27FC236}">
                <a16:creationId xmlns:a16="http://schemas.microsoft.com/office/drawing/2014/main" id="{ADBA889F-7C0F-482D-B258-D1C94557F08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8588" y="2527131"/>
            <a:ext cx="2236645" cy="2236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355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5043488" y="582366"/>
            <a:ext cx="7000875" cy="4594472"/>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cxnSp>
        <p:nvCxnSpPr>
          <p:cNvPr id="7" name="Conector recto 6"/>
          <p:cNvCxnSpPr/>
          <p:nvPr/>
        </p:nvCxnSpPr>
        <p:spPr>
          <a:xfrm>
            <a:off x="197874" y="107610"/>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169817" y="745690"/>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110338" y="152442"/>
            <a:ext cx="3408177" cy="523220"/>
          </a:xfrm>
          <a:prstGeom prst="rect">
            <a:avLst/>
          </a:prstGeom>
          <a:noFill/>
        </p:spPr>
        <p:txBody>
          <a:bodyPr wrap="none" rtlCol="0">
            <a:spAutoFit/>
          </a:bodyPr>
          <a:lstStyle/>
          <a:p>
            <a:r>
              <a:rPr lang="es-CR" sz="2800">
                <a:solidFill>
                  <a:srgbClr val="002060"/>
                </a:solidFill>
              </a:rPr>
              <a:t>Dispositivos de Salida:</a:t>
            </a:r>
          </a:p>
        </p:txBody>
      </p:sp>
      <p:sp>
        <p:nvSpPr>
          <p:cNvPr id="10" name="Rectángulo redondeado 9">
            <a:hlinkClick r:id="rId2" action="ppaction://hlinksldjump"/>
          </p:cNvPr>
          <p:cNvSpPr/>
          <p:nvPr/>
        </p:nvSpPr>
        <p:spPr>
          <a:xfrm>
            <a:off x="219196" y="909763"/>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Monitor</a:t>
            </a:r>
          </a:p>
        </p:txBody>
      </p:sp>
      <p:sp>
        <p:nvSpPr>
          <p:cNvPr id="11" name="Rectángulo redondeado 10">
            <a:hlinkClick r:id="rId3" action="ppaction://hlinksldjump"/>
          </p:cNvPr>
          <p:cNvSpPr/>
          <p:nvPr/>
        </p:nvSpPr>
        <p:spPr>
          <a:xfrm>
            <a:off x="219196" y="1469353"/>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Impresora</a:t>
            </a:r>
          </a:p>
        </p:txBody>
      </p:sp>
      <p:sp>
        <p:nvSpPr>
          <p:cNvPr id="12" name="Rectángulo redondeado 11">
            <a:hlinkClick r:id="rId4" action="ppaction://hlinksldjump"/>
          </p:cNvPr>
          <p:cNvSpPr/>
          <p:nvPr/>
        </p:nvSpPr>
        <p:spPr>
          <a:xfrm>
            <a:off x="219196" y="2015160"/>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Parlantes</a:t>
            </a:r>
            <a:endParaRPr lang="es-CR" sz="2800">
              <a:solidFill>
                <a:srgbClr val="002060"/>
              </a:solidFill>
            </a:endParaRPr>
          </a:p>
        </p:txBody>
      </p:sp>
      <p:sp>
        <p:nvSpPr>
          <p:cNvPr id="13" name="Rectángulo redondeado 12">
            <a:hlinkClick r:id="rId5" action="ppaction://hlinksldjump"/>
          </p:cNvPr>
          <p:cNvSpPr/>
          <p:nvPr/>
        </p:nvSpPr>
        <p:spPr>
          <a:xfrm>
            <a:off x="219196" y="2565732"/>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Proyectores</a:t>
            </a:r>
          </a:p>
        </p:txBody>
      </p:sp>
      <p:sp>
        <p:nvSpPr>
          <p:cNvPr id="14" name="Rectángulo redondeado 13">
            <a:hlinkClick r:id="rId6" action="ppaction://hlinksldjump"/>
          </p:cNvPr>
          <p:cNvSpPr/>
          <p:nvPr/>
        </p:nvSpPr>
        <p:spPr>
          <a:xfrm>
            <a:off x="219196" y="309436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pic>
        <p:nvPicPr>
          <p:cNvPr id="5124" name="Picture 4" descr="Resultado de imagen para dispositivos de sali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3183" y="1137328"/>
            <a:ext cx="6222407" cy="3484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678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5021308" y="534741"/>
            <a:ext cx="7000875" cy="4594472"/>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026" name="Picture 2" descr="partes de una computadora, el moni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9079" y="886107"/>
            <a:ext cx="3023233" cy="266071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8"/>
          <p:cNvCxnSpPr/>
          <p:nvPr/>
        </p:nvCxnSpPr>
        <p:spPr>
          <a:xfrm>
            <a:off x="197874" y="599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flipV="1">
            <a:off x="169817" y="6980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10338" y="104817"/>
            <a:ext cx="3408177" cy="523220"/>
          </a:xfrm>
          <a:prstGeom prst="rect">
            <a:avLst/>
          </a:prstGeom>
          <a:noFill/>
        </p:spPr>
        <p:txBody>
          <a:bodyPr wrap="none" rtlCol="0">
            <a:spAutoFit/>
          </a:bodyPr>
          <a:lstStyle/>
          <a:p>
            <a:r>
              <a:rPr lang="es-CR" sz="2800">
                <a:solidFill>
                  <a:srgbClr val="002060"/>
                </a:solidFill>
              </a:rPr>
              <a:t>Dispositivos de Salida:</a:t>
            </a:r>
          </a:p>
        </p:txBody>
      </p:sp>
      <p:sp>
        <p:nvSpPr>
          <p:cNvPr id="12" name="Rectángulo redondeado 11">
            <a:hlinkClick r:id="rId3" action="ppaction://hlinksldjump"/>
          </p:cNvPr>
          <p:cNvSpPr/>
          <p:nvPr/>
        </p:nvSpPr>
        <p:spPr>
          <a:xfrm>
            <a:off x="219196" y="862138"/>
            <a:ext cx="4308698" cy="47388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Monitor</a:t>
            </a:r>
          </a:p>
        </p:txBody>
      </p:sp>
      <p:sp>
        <p:nvSpPr>
          <p:cNvPr id="13" name="Rectángulo redondeado 12">
            <a:hlinkClick r:id="rId4" action="ppaction://hlinksldjump"/>
          </p:cNvPr>
          <p:cNvSpPr/>
          <p:nvPr/>
        </p:nvSpPr>
        <p:spPr>
          <a:xfrm>
            <a:off x="219196" y="142172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Impresora</a:t>
            </a:r>
          </a:p>
        </p:txBody>
      </p:sp>
      <p:sp>
        <p:nvSpPr>
          <p:cNvPr id="14" name="Rectángulo redondeado 13">
            <a:hlinkClick r:id="rId5" action="ppaction://hlinksldjump"/>
          </p:cNvPr>
          <p:cNvSpPr/>
          <p:nvPr/>
        </p:nvSpPr>
        <p:spPr>
          <a:xfrm>
            <a:off x="219196" y="1967535"/>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Parlantes</a:t>
            </a:r>
            <a:endParaRPr lang="es-CR" sz="2800">
              <a:solidFill>
                <a:srgbClr val="002060"/>
              </a:solidFill>
            </a:endParaRPr>
          </a:p>
        </p:txBody>
      </p:sp>
      <p:sp>
        <p:nvSpPr>
          <p:cNvPr id="15" name="Rectángulo redondeado 14">
            <a:hlinkClick r:id="rId6" action="ppaction://hlinksldjump"/>
          </p:cNvPr>
          <p:cNvSpPr/>
          <p:nvPr/>
        </p:nvSpPr>
        <p:spPr>
          <a:xfrm>
            <a:off x="219196" y="251810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Proyectores</a:t>
            </a:r>
          </a:p>
        </p:txBody>
      </p:sp>
      <p:sp>
        <p:nvSpPr>
          <p:cNvPr id="16" name="Rectángulo redondeado 15">
            <a:hlinkClick r:id="rId7" action="ppaction://hlinksldjump"/>
          </p:cNvPr>
          <p:cNvSpPr/>
          <p:nvPr/>
        </p:nvSpPr>
        <p:spPr>
          <a:xfrm>
            <a:off x="219196" y="3046744"/>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pic>
        <p:nvPicPr>
          <p:cNvPr id="13314" name="Picture 2" descr="A qué nos referimos cuando hablamos de Comunicación Estratégica –  otromexico, sc">
            <a:extLst>
              <a:ext uri="{FF2B5EF4-FFF2-40B4-BE49-F238E27FC236}">
                <a16:creationId xmlns:a16="http://schemas.microsoft.com/office/drawing/2014/main" id="{809F0567-9D65-4D16-BCBA-F67C74E5403B}"/>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620471" y="2473220"/>
            <a:ext cx="2147211" cy="2147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941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4656842" y="515691"/>
            <a:ext cx="7387522" cy="5711404"/>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7" name="Imagen 6"/>
          <p:cNvPicPr>
            <a:picLocks noChangeAspect="1"/>
          </p:cNvPicPr>
          <p:nvPr/>
        </p:nvPicPr>
        <p:blipFill>
          <a:blip r:embed="rId2"/>
          <a:stretch>
            <a:fillRect/>
          </a:stretch>
        </p:blipFill>
        <p:spPr>
          <a:xfrm>
            <a:off x="5219272" y="679015"/>
            <a:ext cx="1990725" cy="2295525"/>
          </a:xfrm>
          <a:prstGeom prst="rect">
            <a:avLst/>
          </a:prstGeom>
        </p:spPr>
      </p:pic>
      <p:cxnSp>
        <p:nvCxnSpPr>
          <p:cNvPr id="9" name="Conector recto 8"/>
          <p:cNvCxnSpPr/>
          <p:nvPr/>
        </p:nvCxnSpPr>
        <p:spPr>
          <a:xfrm>
            <a:off x="197874" y="4093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flipV="1">
            <a:off x="169817" y="67901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10338" y="85767"/>
            <a:ext cx="3408177" cy="523220"/>
          </a:xfrm>
          <a:prstGeom prst="rect">
            <a:avLst/>
          </a:prstGeom>
          <a:noFill/>
        </p:spPr>
        <p:txBody>
          <a:bodyPr wrap="none" rtlCol="0">
            <a:spAutoFit/>
          </a:bodyPr>
          <a:lstStyle/>
          <a:p>
            <a:r>
              <a:rPr lang="es-CR" sz="2800">
                <a:solidFill>
                  <a:srgbClr val="002060"/>
                </a:solidFill>
              </a:rPr>
              <a:t>Dispositivos de Salida:</a:t>
            </a:r>
          </a:p>
        </p:txBody>
      </p:sp>
      <p:sp>
        <p:nvSpPr>
          <p:cNvPr id="12" name="Rectángulo redondeado 11">
            <a:hlinkClick r:id="rId3" action="ppaction://hlinksldjump"/>
          </p:cNvPr>
          <p:cNvSpPr/>
          <p:nvPr/>
        </p:nvSpPr>
        <p:spPr>
          <a:xfrm>
            <a:off x="219196" y="84308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Monitor</a:t>
            </a:r>
          </a:p>
        </p:txBody>
      </p:sp>
      <p:sp>
        <p:nvSpPr>
          <p:cNvPr id="13" name="Rectángulo redondeado 12">
            <a:hlinkClick r:id="rId4" action="ppaction://hlinksldjump"/>
          </p:cNvPr>
          <p:cNvSpPr/>
          <p:nvPr/>
        </p:nvSpPr>
        <p:spPr>
          <a:xfrm>
            <a:off x="219196" y="1402678"/>
            <a:ext cx="4308698" cy="44002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Impresora</a:t>
            </a:r>
          </a:p>
        </p:txBody>
      </p:sp>
      <p:sp>
        <p:nvSpPr>
          <p:cNvPr id="14" name="Rectángulo redondeado 13">
            <a:hlinkClick r:id="rId5" action="ppaction://hlinksldjump"/>
          </p:cNvPr>
          <p:cNvSpPr/>
          <p:nvPr/>
        </p:nvSpPr>
        <p:spPr>
          <a:xfrm>
            <a:off x="219196" y="1948485"/>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Parlantes</a:t>
            </a:r>
            <a:endParaRPr lang="es-CR" sz="2800">
              <a:solidFill>
                <a:srgbClr val="002060"/>
              </a:solidFill>
            </a:endParaRPr>
          </a:p>
        </p:txBody>
      </p:sp>
      <p:sp>
        <p:nvSpPr>
          <p:cNvPr id="15" name="Rectángulo redondeado 14">
            <a:hlinkClick r:id="rId6" action="ppaction://hlinksldjump"/>
          </p:cNvPr>
          <p:cNvSpPr/>
          <p:nvPr/>
        </p:nvSpPr>
        <p:spPr>
          <a:xfrm>
            <a:off x="219196" y="2499057"/>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Proyectores</a:t>
            </a:r>
          </a:p>
        </p:txBody>
      </p:sp>
      <p:sp>
        <p:nvSpPr>
          <p:cNvPr id="16" name="Rectángulo redondeado 15">
            <a:hlinkClick r:id="rId7" action="ppaction://hlinksldjump"/>
          </p:cNvPr>
          <p:cNvSpPr/>
          <p:nvPr/>
        </p:nvSpPr>
        <p:spPr>
          <a:xfrm>
            <a:off x="219196" y="3027694"/>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pic>
        <p:nvPicPr>
          <p:cNvPr id="14338" name="Picture 2" descr="Catálogo de impresora gif animado 🔥TOP Ventas 2021 🔥">
            <a:extLst>
              <a:ext uri="{FF2B5EF4-FFF2-40B4-BE49-F238E27FC236}">
                <a16:creationId xmlns:a16="http://schemas.microsoft.com/office/drawing/2014/main" id="{131B7DA7-4C1A-455B-95A3-075C50C8D90D}"/>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282139" y="3680671"/>
            <a:ext cx="3733800" cy="219222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La impresión 3D revoluciona la cadena de suministro – El Mercantil">
            <a:extLst>
              <a:ext uri="{FF2B5EF4-FFF2-40B4-BE49-F238E27FC236}">
                <a16:creationId xmlns:a16="http://schemas.microsoft.com/office/drawing/2014/main" id="{827EA2AF-A1D5-4B7E-90F0-468551802699}"/>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651814" y="843087"/>
            <a:ext cx="4143625" cy="254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69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5043488" y="506166"/>
            <a:ext cx="7000875" cy="4594472"/>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cxnSp>
        <p:nvCxnSpPr>
          <p:cNvPr id="8" name="Conector recto 7"/>
          <p:cNvCxnSpPr/>
          <p:nvPr/>
        </p:nvCxnSpPr>
        <p:spPr>
          <a:xfrm>
            <a:off x="197874" y="31410"/>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flipV="1">
            <a:off x="169817" y="669490"/>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110338" y="76242"/>
            <a:ext cx="3408177" cy="523220"/>
          </a:xfrm>
          <a:prstGeom prst="rect">
            <a:avLst/>
          </a:prstGeom>
          <a:noFill/>
        </p:spPr>
        <p:txBody>
          <a:bodyPr wrap="none" rtlCol="0">
            <a:spAutoFit/>
          </a:bodyPr>
          <a:lstStyle/>
          <a:p>
            <a:r>
              <a:rPr lang="es-CR" sz="2800">
                <a:solidFill>
                  <a:srgbClr val="002060"/>
                </a:solidFill>
              </a:rPr>
              <a:t>Dispositivos de Salida:</a:t>
            </a:r>
          </a:p>
        </p:txBody>
      </p:sp>
      <p:sp>
        <p:nvSpPr>
          <p:cNvPr id="11" name="Rectángulo redondeado 10">
            <a:hlinkClick r:id="rId2" action="ppaction://hlinksldjump"/>
          </p:cNvPr>
          <p:cNvSpPr/>
          <p:nvPr/>
        </p:nvSpPr>
        <p:spPr>
          <a:xfrm>
            <a:off x="219196" y="833563"/>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Monitor</a:t>
            </a:r>
          </a:p>
        </p:txBody>
      </p:sp>
      <p:sp>
        <p:nvSpPr>
          <p:cNvPr id="12" name="Rectángulo redondeado 11">
            <a:hlinkClick r:id="rId3" action="ppaction://hlinksldjump"/>
          </p:cNvPr>
          <p:cNvSpPr/>
          <p:nvPr/>
        </p:nvSpPr>
        <p:spPr>
          <a:xfrm>
            <a:off x="219196" y="1393153"/>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Impresora</a:t>
            </a:r>
          </a:p>
        </p:txBody>
      </p:sp>
      <p:sp>
        <p:nvSpPr>
          <p:cNvPr id="13" name="Rectángulo redondeado 12">
            <a:hlinkClick r:id="rId4" action="ppaction://hlinksldjump"/>
          </p:cNvPr>
          <p:cNvSpPr/>
          <p:nvPr/>
        </p:nvSpPr>
        <p:spPr>
          <a:xfrm>
            <a:off x="219196" y="1938960"/>
            <a:ext cx="4308698" cy="4662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t-BR" sz="2800">
                <a:solidFill>
                  <a:srgbClr val="002060"/>
                </a:solidFill>
              </a:rPr>
              <a:t>Parlantes</a:t>
            </a:r>
            <a:endParaRPr lang="es-CR" sz="2800">
              <a:solidFill>
                <a:srgbClr val="002060"/>
              </a:solidFill>
            </a:endParaRPr>
          </a:p>
        </p:txBody>
      </p:sp>
      <p:sp>
        <p:nvSpPr>
          <p:cNvPr id="14" name="Rectángulo redondeado 13">
            <a:hlinkClick r:id="rId5" action="ppaction://hlinksldjump"/>
          </p:cNvPr>
          <p:cNvSpPr/>
          <p:nvPr/>
        </p:nvSpPr>
        <p:spPr>
          <a:xfrm>
            <a:off x="219196" y="2489532"/>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Proyectores</a:t>
            </a:r>
          </a:p>
        </p:txBody>
      </p:sp>
      <p:pic>
        <p:nvPicPr>
          <p:cNvPr id="15362" name="Picture 2" descr="Parlantes Klipxtreme – NF Martinsa">
            <a:extLst>
              <a:ext uri="{FF2B5EF4-FFF2-40B4-BE49-F238E27FC236}">
                <a16:creationId xmlns:a16="http://schemas.microsoft.com/office/drawing/2014/main" id="{AF032232-C419-42DF-B7CD-7C69AF36A1C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243513" y="749474"/>
            <a:ext cx="4572000" cy="25908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redondeado 14">
            <a:hlinkClick r:id="rId7" action="ppaction://hlinksldjump"/>
          </p:cNvPr>
          <p:cNvSpPr/>
          <p:nvPr/>
        </p:nvSpPr>
        <p:spPr>
          <a:xfrm>
            <a:off x="219196" y="301816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pic>
        <p:nvPicPr>
          <p:cNvPr id="3076" name="Picture 4" descr="computadora y sus partes"/>
          <p:cNvPicPr>
            <a:picLocks noChangeAspect="1" noChangeArrowheads="1"/>
          </p:cNvPicPr>
          <p:nvPr/>
        </p:nvPicPr>
        <p:blipFill rotWithShape="1">
          <a:blip r:embed="rId8">
            <a:extLst>
              <a:ext uri="{28A0092B-C50C-407E-A947-70E740481C1C}">
                <a14:useLocalDpi xmlns:a14="http://schemas.microsoft.com/office/drawing/2010/main" val="0"/>
              </a:ext>
            </a:extLst>
          </a:blip>
          <a:srcRect l="15823" r="21915"/>
          <a:stretch/>
        </p:blipFill>
        <p:spPr bwMode="auto">
          <a:xfrm>
            <a:off x="9034921" y="2489532"/>
            <a:ext cx="2592371" cy="2081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32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5043488" y="525216"/>
            <a:ext cx="7000875" cy="4594472"/>
            <a:chOff x="5043488" y="2106366"/>
            <a:chExt cx="7000875" cy="4594472"/>
          </a:xfrm>
        </p:grpSpPr>
        <p:sp>
          <p:nvSpPr>
            <p:cNvPr id="5" name="Rectángulo redondeado 4"/>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redondeado 5"/>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cxnSp>
        <p:nvCxnSpPr>
          <p:cNvPr id="9" name="Conector recto 8"/>
          <p:cNvCxnSpPr/>
          <p:nvPr/>
        </p:nvCxnSpPr>
        <p:spPr>
          <a:xfrm>
            <a:off x="197874" y="50460"/>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flipV="1">
            <a:off x="169817" y="688540"/>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10338" y="95292"/>
            <a:ext cx="3408177" cy="523220"/>
          </a:xfrm>
          <a:prstGeom prst="rect">
            <a:avLst/>
          </a:prstGeom>
          <a:noFill/>
        </p:spPr>
        <p:txBody>
          <a:bodyPr wrap="none" rtlCol="0">
            <a:spAutoFit/>
          </a:bodyPr>
          <a:lstStyle/>
          <a:p>
            <a:r>
              <a:rPr lang="es-CR" sz="2800">
                <a:solidFill>
                  <a:srgbClr val="002060"/>
                </a:solidFill>
              </a:rPr>
              <a:t>Dispositivos de Salida:</a:t>
            </a:r>
          </a:p>
        </p:txBody>
      </p:sp>
      <p:sp>
        <p:nvSpPr>
          <p:cNvPr id="12" name="Rectángulo redondeado 11">
            <a:hlinkClick r:id="rId2" action="ppaction://hlinksldjump"/>
          </p:cNvPr>
          <p:cNvSpPr/>
          <p:nvPr/>
        </p:nvSpPr>
        <p:spPr>
          <a:xfrm>
            <a:off x="219196" y="852613"/>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Monitor</a:t>
            </a:r>
          </a:p>
        </p:txBody>
      </p:sp>
      <p:sp>
        <p:nvSpPr>
          <p:cNvPr id="13" name="Rectángulo redondeado 12">
            <a:hlinkClick r:id="rId3" action="ppaction://hlinksldjump"/>
          </p:cNvPr>
          <p:cNvSpPr/>
          <p:nvPr/>
        </p:nvSpPr>
        <p:spPr>
          <a:xfrm>
            <a:off x="219196" y="1412203"/>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Impresora</a:t>
            </a:r>
          </a:p>
        </p:txBody>
      </p:sp>
      <p:sp>
        <p:nvSpPr>
          <p:cNvPr id="14" name="Rectángulo redondeado 13">
            <a:hlinkClick r:id="rId4" action="ppaction://hlinksldjump"/>
          </p:cNvPr>
          <p:cNvSpPr/>
          <p:nvPr/>
        </p:nvSpPr>
        <p:spPr>
          <a:xfrm>
            <a:off x="219196" y="1958010"/>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Parlantes</a:t>
            </a:r>
            <a:endParaRPr lang="es-CR" sz="2800">
              <a:solidFill>
                <a:srgbClr val="002060"/>
              </a:solidFill>
            </a:endParaRPr>
          </a:p>
        </p:txBody>
      </p:sp>
      <p:sp>
        <p:nvSpPr>
          <p:cNvPr id="15" name="Rectángulo redondeado 14">
            <a:hlinkClick r:id="rId5" action="ppaction://hlinksldjump"/>
          </p:cNvPr>
          <p:cNvSpPr/>
          <p:nvPr/>
        </p:nvSpPr>
        <p:spPr>
          <a:xfrm>
            <a:off x="219196" y="2508582"/>
            <a:ext cx="4308698" cy="44429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Proyectores</a:t>
            </a:r>
          </a:p>
        </p:txBody>
      </p:sp>
      <p:sp>
        <p:nvSpPr>
          <p:cNvPr id="16" name="Rectángulo redondeado 15">
            <a:hlinkClick r:id="rId6" action="ppaction://hlinksldjump"/>
          </p:cNvPr>
          <p:cNvSpPr/>
          <p:nvPr/>
        </p:nvSpPr>
        <p:spPr>
          <a:xfrm>
            <a:off x="219196" y="303721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pic>
        <p:nvPicPr>
          <p:cNvPr id="16386" name="Picture 2" descr="20 mil horas, mejor rendimiento con tu proyector láser">
            <a:extLst>
              <a:ext uri="{FF2B5EF4-FFF2-40B4-BE49-F238E27FC236}">
                <a16:creationId xmlns:a16="http://schemas.microsoft.com/office/drawing/2014/main" id="{2EE74C11-A2CC-42FC-A973-3D95B49B891C}"/>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272413" y="2191125"/>
            <a:ext cx="3529945" cy="279454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8"/>
          <a:stretch>
            <a:fillRect/>
          </a:stretch>
        </p:blipFill>
        <p:spPr>
          <a:xfrm>
            <a:off x="5355401" y="793866"/>
            <a:ext cx="4014787" cy="2493394"/>
          </a:xfrm>
          <a:prstGeom prst="rect">
            <a:avLst/>
          </a:prstGeom>
        </p:spPr>
      </p:pic>
    </p:spTree>
    <p:extLst>
      <p:ext uri="{BB962C8B-B14F-4D97-AF65-F5344CB8AC3E}">
        <p14:creationId xmlns:p14="http://schemas.microsoft.com/office/powerpoint/2010/main" val="102688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2241A4D-8A17-1D4B-A898-DE48FB0EEB4C}"/>
              </a:ext>
            </a:extLst>
          </p:cNvPr>
          <p:cNvSpPr txBox="1"/>
          <p:nvPr/>
        </p:nvSpPr>
        <p:spPr>
          <a:xfrm>
            <a:off x="639604" y="1869435"/>
            <a:ext cx="6542033" cy="769441"/>
          </a:xfrm>
          <a:prstGeom prst="rect">
            <a:avLst/>
          </a:prstGeom>
          <a:noFill/>
        </p:spPr>
        <p:txBody>
          <a:bodyPr wrap="square" rtlCol="0">
            <a:spAutoFit/>
          </a:bodyPr>
          <a:lstStyle/>
          <a:p>
            <a:r>
              <a:rPr lang="es-CR" sz="4400" b="1" dirty="0"/>
              <a:t>Puertos de conexión</a:t>
            </a:r>
            <a:endParaRPr lang="es-CR" sz="4400" b="1" dirty="0">
              <a:latin typeface="Arial" panose="020B0604020202020204" pitchFamily="34" charset="0"/>
              <a:cs typeface="Arial" panose="020B0604020202020204" pitchFamily="34" charset="0"/>
            </a:endParaRPr>
          </a:p>
        </p:txBody>
      </p:sp>
      <p:cxnSp>
        <p:nvCxnSpPr>
          <p:cNvPr id="6" name="Conector recto 5">
            <a:extLst>
              <a:ext uri="{FF2B5EF4-FFF2-40B4-BE49-F238E27FC236}">
                <a16:creationId xmlns:a16="http://schemas.microsoft.com/office/drawing/2014/main" id="{4ADFEE30-7F4D-1540-ADBF-AFA5DA8C6479}"/>
              </a:ext>
            </a:extLst>
          </p:cNvPr>
          <p:cNvCxnSpPr>
            <a:cxnSpLocks/>
          </p:cNvCxnSpPr>
          <p:nvPr/>
        </p:nvCxnSpPr>
        <p:spPr>
          <a:xfrm>
            <a:off x="547137" y="2924581"/>
            <a:ext cx="591377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3074" name="Picture 2" descr="Blog Informativo: Gestion De Perifericos: Interfaz, Perifericos, Programas  De Control, Drivers, Gestion Del Espacio De Almacenamiento">
            <a:extLst>
              <a:ext uri="{FF2B5EF4-FFF2-40B4-BE49-F238E27FC236}">
                <a16:creationId xmlns:a16="http://schemas.microsoft.com/office/drawing/2014/main" id="{D5033A28-2819-42EC-8E59-00A91A579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9158" y="115621"/>
            <a:ext cx="2955461" cy="2213743"/>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Jaime Torres Yaguana: BUSES INFORMÁTICOS - PUERTOS Y CONECTORES EXTERNOS">
            <a:extLst>
              <a:ext uri="{FF2B5EF4-FFF2-40B4-BE49-F238E27FC236}">
                <a16:creationId xmlns:a16="http://schemas.microsoft.com/office/drawing/2014/main" id="{C7451C8F-331C-4947-9A47-19218492A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022" y="3210287"/>
            <a:ext cx="5642580" cy="314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843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5043488" y="534741"/>
            <a:ext cx="7000875" cy="4594472"/>
            <a:chOff x="5043488" y="2106366"/>
            <a:chExt cx="7000875" cy="4594472"/>
          </a:xfrm>
        </p:grpSpPr>
        <p:sp>
          <p:nvSpPr>
            <p:cNvPr id="8" name="Rectángulo redondeado 7"/>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redondeado 8"/>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cxnSp>
        <p:nvCxnSpPr>
          <p:cNvPr id="13" name="Conector recto 12"/>
          <p:cNvCxnSpPr/>
          <p:nvPr/>
        </p:nvCxnSpPr>
        <p:spPr>
          <a:xfrm>
            <a:off x="197874" y="599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V="1">
            <a:off x="169817" y="6980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719938" y="104817"/>
            <a:ext cx="3293530" cy="523220"/>
          </a:xfrm>
          <a:prstGeom prst="rect">
            <a:avLst/>
          </a:prstGeom>
          <a:noFill/>
        </p:spPr>
        <p:txBody>
          <a:bodyPr wrap="none" rtlCol="0">
            <a:spAutoFit/>
          </a:bodyPr>
          <a:lstStyle/>
          <a:p>
            <a:r>
              <a:rPr lang="es-CR" sz="2800" dirty="0">
                <a:solidFill>
                  <a:srgbClr val="002060"/>
                </a:solidFill>
              </a:rPr>
              <a:t>Puertos de Conexión:</a:t>
            </a:r>
          </a:p>
        </p:txBody>
      </p:sp>
      <p:sp>
        <p:nvSpPr>
          <p:cNvPr id="16" name="Rectángulo redondeado 15">
            <a:hlinkClick r:id="rId2" action="ppaction://hlinksldjump"/>
          </p:cNvPr>
          <p:cNvSpPr/>
          <p:nvPr/>
        </p:nvSpPr>
        <p:spPr>
          <a:xfrm>
            <a:off x="219196" y="86213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dirty="0">
                <a:solidFill>
                  <a:srgbClr val="002060"/>
                </a:solidFill>
              </a:rPr>
              <a:t>Paralelo</a:t>
            </a:r>
          </a:p>
        </p:txBody>
      </p:sp>
      <p:sp>
        <p:nvSpPr>
          <p:cNvPr id="17" name="Rectángulo redondeado 16">
            <a:hlinkClick r:id="rId3" action="ppaction://hlinksldjump"/>
          </p:cNvPr>
          <p:cNvSpPr/>
          <p:nvPr/>
        </p:nvSpPr>
        <p:spPr>
          <a:xfrm>
            <a:off x="219196" y="142172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MX" sz="2800">
                <a:solidFill>
                  <a:srgbClr val="002060"/>
                </a:solidFill>
              </a:rPr>
              <a:t>P</a:t>
            </a:r>
            <a:r>
              <a:rPr lang="es-CR" sz="2800" err="1">
                <a:solidFill>
                  <a:srgbClr val="002060"/>
                </a:solidFill>
              </a:rPr>
              <a:t>uertos</a:t>
            </a:r>
            <a:r>
              <a:rPr lang="es-CR" sz="2800">
                <a:solidFill>
                  <a:srgbClr val="002060"/>
                </a:solidFill>
              </a:rPr>
              <a:t> de video </a:t>
            </a:r>
          </a:p>
        </p:txBody>
      </p:sp>
      <p:sp>
        <p:nvSpPr>
          <p:cNvPr id="18" name="Rectángulo redondeado 17">
            <a:hlinkClick r:id="rId4" action="ppaction://hlinksldjump"/>
          </p:cNvPr>
          <p:cNvSpPr/>
          <p:nvPr/>
        </p:nvSpPr>
        <p:spPr>
          <a:xfrm>
            <a:off x="219196" y="1976707"/>
            <a:ext cx="4308698" cy="42384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ATA o Ultra ATA</a:t>
            </a:r>
            <a:endParaRPr lang="es-CR" sz="2800">
              <a:solidFill>
                <a:srgbClr val="002060"/>
              </a:solidFill>
            </a:endParaRPr>
          </a:p>
        </p:txBody>
      </p:sp>
      <p:sp>
        <p:nvSpPr>
          <p:cNvPr id="20" name="Rectángulo redondeado 19">
            <a:hlinkClick r:id="rId4" action="ppaction://hlinksldjump"/>
          </p:cNvPr>
          <p:cNvSpPr/>
          <p:nvPr/>
        </p:nvSpPr>
        <p:spPr>
          <a:xfrm>
            <a:off x="234996" y="3080355"/>
            <a:ext cx="4308698" cy="454620"/>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1" name="Rectángulo redondeado 20">
            <a:hlinkClick r:id="rId5" action="ppaction://hlinksldjump"/>
          </p:cNvPr>
          <p:cNvSpPr/>
          <p:nvPr/>
        </p:nvSpPr>
        <p:spPr>
          <a:xfrm>
            <a:off x="234996" y="2505803"/>
            <a:ext cx="4308698" cy="4039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dirty="0">
                <a:solidFill>
                  <a:srgbClr val="002060"/>
                </a:solidFill>
              </a:rPr>
              <a:t>SATA</a:t>
            </a:r>
          </a:p>
        </p:txBody>
      </p:sp>
      <p:pic>
        <p:nvPicPr>
          <p:cNvPr id="27" name="Imagen 26"/>
          <p:cNvPicPr>
            <a:picLocks noChangeAspect="1"/>
          </p:cNvPicPr>
          <p:nvPr/>
        </p:nvPicPr>
        <p:blipFill>
          <a:blip r:embed="rId6"/>
          <a:stretch>
            <a:fillRect/>
          </a:stretch>
        </p:blipFill>
        <p:spPr>
          <a:xfrm>
            <a:off x="5761672" y="862138"/>
            <a:ext cx="5564433" cy="3702877"/>
          </a:xfrm>
          <a:prstGeom prst="rect">
            <a:avLst/>
          </a:prstGeom>
        </p:spPr>
      </p:pic>
    </p:spTree>
    <p:extLst>
      <p:ext uri="{BB962C8B-B14F-4D97-AF65-F5344CB8AC3E}">
        <p14:creationId xmlns:p14="http://schemas.microsoft.com/office/powerpoint/2010/main" val="3734690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5043488" y="544266"/>
            <a:ext cx="7000875" cy="4594472"/>
            <a:chOff x="5043488" y="2106366"/>
            <a:chExt cx="7000875" cy="4594472"/>
          </a:xfrm>
        </p:grpSpPr>
        <p:sp>
          <p:nvSpPr>
            <p:cNvPr id="8" name="Rectángulo redondeado 7"/>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redondeado 8"/>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320" y="2232252"/>
            <a:ext cx="3195441" cy="2393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2" name="Imagen 11"/>
          <p:cNvPicPr>
            <a:picLocks noChangeAspect="1"/>
          </p:cNvPicPr>
          <p:nvPr/>
        </p:nvPicPr>
        <p:blipFill>
          <a:blip r:embed="rId3"/>
          <a:stretch>
            <a:fillRect/>
          </a:stretch>
        </p:blipFill>
        <p:spPr>
          <a:xfrm>
            <a:off x="9013614" y="849729"/>
            <a:ext cx="2223421" cy="964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0435" y="1814388"/>
            <a:ext cx="2226600" cy="1417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cxnSp>
        <p:nvCxnSpPr>
          <p:cNvPr id="15" name="Conector recto 14"/>
          <p:cNvCxnSpPr/>
          <p:nvPr/>
        </p:nvCxnSpPr>
        <p:spPr>
          <a:xfrm>
            <a:off x="197874" y="69510"/>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V="1">
            <a:off x="169817" y="707590"/>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719938" y="114342"/>
            <a:ext cx="3293530" cy="523220"/>
          </a:xfrm>
          <a:prstGeom prst="rect">
            <a:avLst/>
          </a:prstGeom>
          <a:noFill/>
        </p:spPr>
        <p:txBody>
          <a:bodyPr wrap="none" rtlCol="0">
            <a:spAutoFit/>
          </a:bodyPr>
          <a:lstStyle/>
          <a:p>
            <a:r>
              <a:rPr lang="es-CR" sz="2800">
                <a:solidFill>
                  <a:srgbClr val="002060"/>
                </a:solidFill>
              </a:rPr>
              <a:t>Puertos de Conexión:</a:t>
            </a:r>
          </a:p>
        </p:txBody>
      </p:sp>
      <p:sp>
        <p:nvSpPr>
          <p:cNvPr id="18" name="Rectángulo redondeado 17">
            <a:hlinkClick r:id="rId5" action="ppaction://hlinksldjump"/>
          </p:cNvPr>
          <p:cNvSpPr/>
          <p:nvPr/>
        </p:nvSpPr>
        <p:spPr>
          <a:xfrm>
            <a:off x="219196" y="881188"/>
            <a:ext cx="4308698" cy="47388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Paralelo</a:t>
            </a:r>
          </a:p>
        </p:txBody>
      </p:sp>
      <p:sp>
        <p:nvSpPr>
          <p:cNvPr id="28" name="Rectángulo redondeado 16">
            <a:hlinkClick r:id="rId6" action="ppaction://hlinksldjump"/>
            <a:extLst>
              <a:ext uri="{FF2B5EF4-FFF2-40B4-BE49-F238E27FC236}">
                <a16:creationId xmlns:a16="http://schemas.microsoft.com/office/drawing/2014/main" id="{8D08F34A-FB1C-42BB-8D9B-F1A675D9C2EC}"/>
              </a:ext>
            </a:extLst>
          </p:cNvPr>
          <p:cNvSpPr/>
          <p:nvPr/>
        </p:nvSpPr>
        <p:spPr>
          <a:xfrm>
            <a:off x="219196" y="144077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MX" sz="2800">
                <a:solidFill>
                  <a:srgbClr val="002060"/>
                </a:solidFill>
              </a:rPr>
              <a:t>P</a:t>
            </a:r>
            <a:r>
              <a:rPr lang="es-CR" sz="2800" err="1">
                <a:solidFill>
                  <a:srgbClr val="002060"/>
                </a:solidFill>
              </a:rPr>
              <a:t>uertos</a:t>
            </a:r>
            <a:r>
              <a:rPr lang="es-CR" sz="2800">
                <a:solidFill>
                  <a:srgbClr val="002060"/>
                </a:solidFill>
              </a:rPr>
              <a:t> de video </a:t>
            </a:r>
          </a:p>
        </p:txBody>
      </p:sp>
      <p:sp>
        <p:nvSpPr>
          <p:cNvPr id="29" name="Rectángulo redondeado 17">
            <a:hlinkClick r:id="rId7" action="ppaction://hlinksldjump"/>
            <a:extLst>
              <a:ext uri="{FF2B5EF4-FFF2-40B4-BE49-F238E27FC236}">
                <a16:creationId xmlns:a16="http://schemas.microsoft.com/office/drawing/2014/main" id="{C8A08105-9BF4-47EC-A03B-4AC80ECB9853}"/>
              </a:ext>
            </a:extLst>
          </p:cNvPr>
          <p:cNvSpPr/>
          <p:nvPr/>
        </p:nvSpPr>
        <p:spPr>
          <a:xfrm>
            <a:off x="219196" y="1995757"/>
            <a:ext cx="4308698" cy="42384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ATA o Ultra ATA</a:t>
            </a:r>
            <a:endParaRPr lang="es-CR" sz="2800">
              <a:solidFill>
                <a:srgbClr val="002060"/>
              </a:solidFill>
            </a:endParaRPr>
          </a:p>
        </p:txBody>
      </p:sp>
      <p:sp>
        <p:nvSpPr>
          <p:cNvPr id="30" name="Rectángulo redondeado 19">
            <a:hlinkClick r:id="rId7" action="ppaction://hlinksldjump"/>
            <a:extLst>
              <a:ext uri="{FF2B5EF4-FFF2-40B4-BE49-F238E27FC236}">
                <a16:creationId xmlns:a16="http://schemas.microsoft.com/office/drawing/2014/main" id="{CA808835-CF60-49F4-A9E2-A6C4DB6DFDB5}"/>
              </a:ext>
            </a:extLst>
          </p:cNvPr>
          <p:cNvSpPr/>
          <p:nvPr/>
        </p:nvSpPr>
        <p:spPr>
          <a:xfrm>
            <a:off x="234996" y="3089880"/>
            <a:ext cx="4308698" cy="454620"/>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31" name="Rectángulo redondeado 20">
            <a:hlinkClick r:id="rId8" action="ppaction://hlinksldjump"/>
            <a:extLst>
              <a:ext uri="{FF2B5EF4-FFF2-40B4-BE49-F238E27FC236}">
                <a16:creationId xmlns:a16="http://schemas.microsoft.com/office/drawing/2014/main" id="{692E4E26-DE7C-4C77-977C-E2D475160725}"/>
              </a:ext>
            </a:extLst>
          </p:cNvPr>
          <p:cNvSpPr/>
          <p:nvPr/>
        </p:nvSpPr>
        <p:spPr>
          <a:xfrm>
            <a:off x="234996" y="2524853"/>
            <a:ext cx="4308698" cy="4039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SATA</a:t>
            </a:r>
          </a:p>
        </p:txBody>
      </p:sp>
    </p:spTree>
    <p:extLst>
      <p:ext uri="{BB962C8B-B14F-4D97-AF65-F5344CB8AC3E}">
        <p14:creationId xmlns:p14="http://schemas.microsoft.com/office/powerpoint/2010/main" val="3547510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5043488" y="4763"/>
            <a:ext cx="7000875" cy="5328560"/>
            <a:chOff x="5043488" y="2106366"/>
            <a:chExt cx="7000875" cy="4594472"/>
          </a:xfrm>
        </p:grpSpPr>
        <p:sp>
          <p:nvSpPr>
            <p:cNvPr id="8" name="Rectángulo redondeado 7"/>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redondeado 8"/>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cxnSp>
        <p:nvCxnSpPr>
          <p:cNvPr id="11" name="Conector recto 10"/>
          <p:cNvCxnSpPr/>
          <p:nvPr/>
        </p:nvCxnSpPr>
        <p:spPr>
          <a:xfrm>
            <a:off x="197874" y="1742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V="1">
            <a:off x="169817" y="8123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719938" y="219117"/>
            <a:ext cx="3293530" cy="523220"/>
          </a:xfrm>
          <a:prstGeom prst="rect">
            <a:avLst/>
          </a:prstGeom>
          <a:noFill/>
        </p:spPr>
        <p:txBody>
          <a:bodyPr wrap="none" rtlCol="0">
            <a:spAutoFit/>
          </a:bodyPr>
          <a:lstStyle/>
          <a:p>
            <a:r>
              <a:rPr lang="es-CR" sz="2800">
                <a:solidFill>
                  <a:srgbClr val="002060"/>
                </a:solidFill>
              </a:rPr>
              <a:t>Puertos de Conexión:</a:t>
            </a:r>
          </a:p>
        </p:txBody>
      </p:sp>
      <p:sp>
        <p:nvSpPr>
          <p:cNvPr id="14" name="Rectángulo redondeado 13">
            <a:hlinkClick r:id="rId2" action="ppaction://hlinksldjump"/>
          </p:cNvPr>
          <p:cNvSpPr/>
          <p:nvPr/>
        </p:nvSpPr>
        <p:spPr>
          <a:xfrm>
            <a:off x="219196" y="97643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Paralelo</a:t>
            </a:r>
          </a:p>
        </p:txBody>
      </p:sp>
      <p:sp>
        <p:nvSpPr>
          <p:cNvPr id="15" name="Rectángulo redondeado 14">
            <a:hlinkClick r:id="rId3" action="ppaction://hlinksldjump"/>
          </p:cNvPr>
          <p:cNvSpPr/>
          <p:nvPr/>
        </p:nvSpPr>
        <p:spPr>
          <a:xfrm>
            <a:off x="219196" y="1536028"/>
            <a:ext cx="4308698" cy="44002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MX" sz="2800">
                <a:solidFill>
                  <a:srgbClr val="002060"/>
                </a:solidFill>
              </a:rPr>
              <a:t>Puertos de video</a:t>
            </a:r>
            <a:endParaRPr lang="es-CR" sz="2800">
              <a:solidFill>
                <a:srgbClr val="002060"/>
              </a:solidFill>
            </a:endParaRPr>
          </a:p>
        </p:txBody>
      </p:sp>
      <p:sp>
        <p:nvSpPr>
          <p:cNvPr id="21" name="Rectángulo redondeado 17">
            <a:hlinkClick r:id="rId4" action="ppaction://hlinksldjump"/>
            <a:extLst>
              <a:ext uri="{FF2B5EF4-FFF2-40B4-BE49-F238E27FC236}">
                <a16:creationId xmlns:a16="http://schemas.microsoft.com/office/drawing/2014/main" id="{D60E9830-6EB3-4D07-8EAF-E6E636AF89B4}"/>
              </a:ext>
            </a:extLst>
          </p:cNvPr>
          <p:cNvSpPr/>
          <p:nvPr/>
        </p:nvSpPr>
        <p:spPr>
          <a:xfrm>
            <a:off x="242481" y="2098408"/>
            <a:ext cx="4308698" cy="42384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ATA o Ultra ATA</a:t>
            </a:r>
            <a:endParaRPr lang="es-CR" sz="2800">
              <a:solidFill>
                <a:srgbClr val="002060"/>
              </a:solidFill>
            </a:endParaRPr>
          </a:p>
        </p:txBody>
      </p:sp>
      <p:sp>
        <p:nvSpPr>
          <p:cNvPr id="22" name="Rectángulo redondeado 19">
            <a:hlinkClick r:id="rId4" action="ppaction://hlinksldjump"/>
            <a:extLst>
              <a:ext uri="{FF2B5EF4-FFF2-40B4-BE49-F238E27FC236}">
                <a16:creationId xmlns:a16="http://schemas.microsoft.com/office/drawing/2014/main" id="{CC6F4023-4ECE-4AAB-8995-738D8C8E76EC}"/>
              </a:ext>
            </a:extLst>
          </p:cNvPr>
          <p:cNvSpPr/>
          <p:nvPr/>
        </p:nvSpPr>
        <p:spPr>
          <a:xfrm>
            <a:off x="258281" y="3202056"/>
            <a:ext cx="4308698" cy="454620"/>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3" name="Rectángulo redondeado 20">
            <a:hlinkClick r:id="rId5" action="ppaction://hlinksldjump"/>
            <a:extLst>
              <a:ext uri="{FF2B5EF4-FFF2-40B4-BE49-F238E27FC236}">
                <a16:creationId xmlns:a16="http://schemas.microsoft.com/office/drawing/2014/main" id="{0D86BAA4-DB6A-4BC3-B92A-A186F0BEFEB2}"/>
              </a:ext>
            </a:extLst>
          </p:cNvPr>
          <p:cNvSpPr/>
          <p:nvPr/>
        </p:nvSpPr>
        <p:spPr>
          <a:xfrm>
            <a:off x="258281" y="2627504"/>
            <a:ext cx="4308698" cy="4039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SATA</a:t>
            </a:r>
          </a:p>
        </p:txBody>
      </p:sp>
      <p:pic>
        <p:nvPicPr>
          <p:cNvPr id="4098" name="Picture 2" descr="Resultado de imagen para video port">
            <a:extLst>
              <a:ext uri="{FF2B5EF4-FFF2-40B4-BE49-F238E27FC236}">
                <a16:creationId xmlns:a16="http://schemas.microsoft.com/office/drawing/2014/main" id="{518AC682-3308-4446-A84C-B6D8740291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856" y="94573"/>
            <a:ext cx="70485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989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5043488" y="534741"/>
            <a:ext cx="7000875" cy="4594472"/>
            <a:chOff x="5043488" y="2106366"/>
            <a:chExt cx="7000875" cy="4594472"/>
          </a:xfrm>
        </p:grpSpPr>
        <p:sp>
          <p:nvSpPr>
            <p:cNvPr id="8" name="Rectángulo redondeado 7"/>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redondeado 8"/>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1133" y="2887504"/>
            <a:ext cx="2861788" cy="20795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9974" y="2814979"/>
            <a:ext cx="2206525" cy="20715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6363" y="769256"/>
            <a:ext cx="1453615" cy="1917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cxnSp>
        <p:nvCxnSpPr>
          <p:cNvPr id="14" name="Conector recto 13"/>
          <p:cNvCxnSpPr/>
          <p:nvPr/>
        </p:nvCxnSpPr>
        <p:spPr>
          <a:xfrm>
            <a:off x="197874" y="599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V="1">
            <a:off x="169817" y="6980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719938" y="104817"/>
            <a:ext cx="3293530" cy="523220"/>
          </a:xfrm>
          <a:prstGeom prst="rect">
            <a:avLst/>
          </a:prstGeom>
          <a:noFill/>
        </p:spPr>
        <p:txBody>
          <a:bodyPr wrap="none" rtlCol="0">
            <a:spAutoFit/>
          </a:bodyPr>
          <a:lstStyle/>
          <a:p>
            <a:r>
              <a:rPr lang="es-CR" sz="2800">
                <a:solidFill>
                  <a:srgbClr val="002060"/>
                </a:solidFill>
              </a:rPr>
              <a:t>Puertos de Conexión:</a:t>
            </a:r>
          </a:p>
        </p:txBody>
      </p:sp>
      <p:sp>
        <p:nvSpPr>
          <p:cNvPr id="17" name="Rectángulo redondeado 16">
            <a:hlinkClick r:id="rId5" action="ppaction://hlinksldjump"/>
          </p:cNvPr>
          <p:cNvSpPr/>
          <p:nvPr/>
        </p:nvSpPr>
        <p:spPr>
          <a:xfrm>
            <a:off x="219196" y="86213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Paralelo</a:t>
            </a:r>
          </a:p>
        </p:txBody>
      </p:sp>
      <p:sp>
        <p:nvSpPr>
          <p:cNvPr id="19" name="Rectángulo redondeado 18">
            <a:hlinkClick r:id="rId6" action="ppaction://hlinksldjump"/>
          </p:cNvPr>
          <p:cNvSpPr/>
          <p:nvPr/>
        </p:nvSpPr>
        <p:spPr>
          <a:xfrm>
            <a:off x="219196" y="1994431"/>
            <a:ext cx="4308698" cy="4662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t-BR" sz="2800">
                <a:solidFill>
                  <a:srgbClr val="002060"/>
                </a:solidFill>
              </a:rPr>
              <a:t>ATA o Ultra ATA</a:t>
            </a:r>
            <a:endParaRPr lang="es-CR" sz="2800">
              <a:solidFill>
                <a:srgbClr val="002060"/>
              </a:solidFill>
            </a:endParaRPr>
          </a:p>
        </p:txBody>
      </p:sp>
      <p:sp>
        <p:nvSpPr>
          <p:cNvPr id="20" name="Rectángulo redondeado 19">
            <a:hlinkClick r:id="rId6" action="ppaction://hlinksldjump"/>
          </p:cNvPr>
          <p:cNvSpPr/>
          <p:nvPr/>
        </p:nvSpPr>
        <p:spPr>
          <a:xfrm>
            <a:off x="234996" y="3096540"/>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1" name="Rectángulo redondeado 20">
            <a:hlinkClick r:id="rId7" action="ppaction://hlinksldjump"/>
          </p:cNvPr>
          <p:cNvSpPr/>
          <p:nvPr/>
        </p:nvSpPr>
        <p:spPr>
          <a:xfrm>
            <a:off x="234996" y="2524523"/>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SATA</a:t>
            </a:r>
          </a:p>
        </p:txBody>
      </p:sp>
      <p:sp>
        <p:nvSpPr>
          <p:cNvPr id="27" name="Rectángulo redondeado 16">
            <a:hlinkClick r:id="rId8" action="ppaction://hlinksldjump"/>
            <a:extLst>
              <a:ext uri="{FF2B5EF4-FFF2-40B4-BE49-F238E27FC236}">
                <a16:creationId xmlns:a16="http://schemas.microsoft.com/office/drawing/2014/main" id="{E8C97997-A055-4C59-931B-15FEF3E72EB2}"/>
              </a:ext>
            </a:extLst>
          </p:cNvPr>
          <p:cNvSpPr/>
          <p:nvPr/>
        </p:nvSpPr>
        <p:spPr>
          <a:xfrm>
            <a:off x="219196" y="142172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MX" sz="2800">
                <a:solidFill>
                  <a:srgbClr val="002060"/>
                </a:solidFill>
              </a:rPr>
              <a:t>P</a:t>
            </a:r>
            <a:r>
              <a:rPr lang="es-CR" sz="2800" err="1">
                <a:solidFill>
                  <a:srgbClr val="002060"/>
                </a:solidFill>
              </a:rPr>
              <a:t>uertos</a:t>
            </a:r>
            <a:r>
              <a:rPr lang="es-CR" sz="2800">
                <a:solidFill>
                  <a:srgbClr val="002060"/>
                </a:solidFill>
              </a:rPr>
              <a:t> de video </a:t>
            </a:r>
          </a:p>
        </p:txBody>
      </p:sp>
    </p:spTree>
    <p:extLst>
      <p:ext uri="{BB962C8B-B14F-4D97-AF65-F5344CB8AC3E}">
        <p14:creationId xmlns:p14="http://schemas.microsoft.com/office/powerpoint/2010/main" val="192368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2241A4D-8A17-1D4B-A898-DE48FB0EEB4C}"/>
              </a:ext>
            </a:extLst>
          </p:cNvPr>
          <p:cNvSpPr txBox="1"/>
          <p:nvPr/>
        </p:nvSpPr>
        <p:spPr>
          <a:xfrm>
            <a:off x="639604" y="1869435"/>
            <a:ext cx="6542033" cy="1446550"/>
          </a:xfrm>
          <a:prstGeom prst="rect">
            <a:avLst/>
          </a:prstGeom>
          <a:noFill/>
        </p:spPr>
        <p:txBody>
          <a:bodyPr wrap="square" rtlCol="0">
            <a:spAutoFit/>
          </a:bodyPr>
          <a:lstStyle/>
          <a:p>
            <a:r>
              <a:rPr lang="es-CR" sz="4400" b="1" dirty="0">
                <a:latin typeface="Arial" panose="020B0604020202020204" pitchFamily="34" charset="0"/>
                <a:cs typeface="Arial" panose="020B0604020202020204" pitchFamily="34" charset="0"/>
              </a:rPr>
              <a:t>TIPOS DE ORDENADORES</a:t>
            </a:r>
          </a:p>
        </p:txBody>
      </p:sp>
      <p:cxnSp>
        <p:nvCxnSpPr>
          <p:cNvPr id="6" name="Conector recto 5">
            <a:extLst>
              <a:ext uri="{FF2B5EF4-FFF2-40B4-BE49-F238E27FC236}">
                <a16:creationId xmlns:a16="http://schemas.microsoft.com/office/drawing/2014/main" id="{4ADFEE30-7F4D-1540-ADBF-AFA5DA8C6479}"/>
              </a:ext>
            </a:extLst>
          </p:cNvPr>
          <p:cNvCxnSpPr>
            <a:cxnSpLocks/>
          </p:cNvCxnSpPr>
          <p:nvPr/>
        </p:nvCxnSpPr>
        <p:spPr>
          <a:xfrm>
            <a:off x="639604" y="3315985"/>
            <a:ext cx="591377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CE8A2B41-8631-4D8F-9861-0E082E8DD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556" y="1712912"/>
            <a:ext cx="2578100" cy="34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4063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5100638" y="734765"/>
            <a:ext cx="7000875" cy="4892225"/>
            <a:chOff x="5043488" y="2106366"/>
            <a:chExt cx="7000875" cy="4594472"/>
          </a:xfrm>
        </p:grpSpPr>
        <p:sp>
          <p:nvSpPr>
            <p:cNvPr id="8" name="Rectángulo redondeado 7"/>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redondeado 8"/>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700" y="1003255"/>
            <a:ext cx="3133025" cy="1952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587" y="3095931"/>
            <a:ext cx="2476500" cy="1952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cxnSp>
        <p:nvCxnSpPr>
          <p:cNvPr id="12" name="Conector recto 11"/>
          <p:cNvCxnSpPr/>
          <p:nvPr/>
        </p:nvCxnSpPr>
        <p:spPr>
          <a:xfrm>
            <a:off x="197874" y="88560"/>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V="1">
            <a:off x="169817" y="726640"/>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719938" y="133392"/>
            <a:ext cx="3293530" cy="523220"/>
          </a:xfrm>
          <a:prstGeom prst="rect">
            <a:avLst/>
          </a:prstGeom>
          <a:noFill/>
        </p:spPr>
        <p:txBody>
          <a:bodyPr wrap="none" rtlCol="0">
            <a:spAutoFit/>
          </a:bodyPr>
          <a:lstStyle/>
          <a:p>
            <a:r>
              <a:rPr lang="es-CR" sz="2800">
                <a:solidFill>
                  <a:srgbClr val="002060"/>
                </a:solidFill>
              </a:rPr>
              <a:t>Puertos de Conexión:</a:t>
            </a:r>
          </a:p>
        </p:txBody>
      </p:sp>
      <p:sp>
        <p:nvSpPr>
          <p:cNvPr id="15" name="Rectángulo redondeado 14">
            <a:hlinkClick r:id="rId4" action="ppaction://hlinksldjump"/>
          </p:cNvPr>
          <p:cNvSpPr/>
          <p:nvPr/>
        </p:nvSpPr>
        <p:spPr>
          <a:xfrm>
            <a:off x="219196" y="890713"/>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Paralelo</a:t>
            </a:r>
          </a:p>
        </p:txBody>
      </p:sp>
      <p:sp>
        <p:nvSpPr>
          <p:cNvPr id="17" name="Rectángulo redondeado 16">
            <a:hlinkClick r:id="rId5" action="ppaction://hlinksldjump"/>
          </p:cNvPr>
          <p:cNvSpPr/>
          <p:nvPr/>
        </p:nvSpPr>
        <p:spPr>
          <a:xfrm>
            <a:off x="219196" y="1993822"/>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ATA o Ultra ATA</a:t>
            </a:r>
            <a:endParaRPr lang="es-CR" sz="2800">
              <a:solidFill>
                <a:srgbClr val="002060"/>
              </a:solidFill>
            </a:endParaRPr>
          </a:p>
        </p:txBody>
      </p:sp>
      <p:sp>
        <p:nvSpPr>
          <p:cNvPr id="18" name="Rectángulo redondeado 17">
            <a:hlinkClick r:id="rId5" action="ppaction://hlinksldjump"/>
          </p:cNvPr>
          <p:cNvSpPr/>
          <p:nvPr/>
        </p:nvSpPr>
        <p:spPr>
          <a:xfrm>
            <a:off x="234996" y="3095931"/>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19" name="Rectángulo redondeado 18">
            <a:hlinkClick r:id="rId6" action="ppaction://hlinksldjump"/>
          </p:cNvPr>
          <p:cNvSpPr/>
          <p:nvPr/>
        </p:nvSpPr>
        <p:spPr>
          <a:xfrm>
            <a:off x="234996" y="2523914"/>
            <a:ext cx="4308698" cy="44429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SATA</a:t>
            </a:r>
          </a:p>
        </p:txBody>
      </p:sp>
      <p:sp>
        <p:nvSpPr>
          <p:cNvPr id="21" name="Rectángulo redondeado 16">
            <a:hlinkClick r:id="rId7" action="ppaction://hlinksldjump"/>
            <a:extLst>
              <a:ext uri="{FF2B5EF4-FFF2-40B4-BE49-F238E27FC236}">
                <a16:creationId xmlns:a16="http://schemas.microsoft.com/office/drawing/2014/main" id="{8BD61D08-1A7B-45A4-8F70-70F5A82D76D3}"/>
              </a:ext>
            </a:extLst>
          </p:cNvPr>
          <p:cNvSpPr/>
          <p:nvPr/>
        </p:nvSpPr>
        <p:spPr>
          <a:xfrm>
            <a:off x="219196" y="1450303"/>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MX" sz="2800">
                <a:solidFill>
                  <a:srgbClr val="002060"/>
                </a:solidFill>
              </a:rPr>
              <a:t>P</a:t>
            </a:r>
            <a:r>
              <a:rPr lang="es-CR" sz="2800" err="1">
                <a:solidFill>
                  <a:srgbClr val="002060"/>
                </a:solidFill>
              </a:rPr>
              <a:t>uertos</a:t>
            </a:r>
            <a:r>
              <a:rPr lang="es-CR" sz="2800">
                <a:solidFill>
                  <a:srgbClr val="002060"/>
                </a:solidFill>
              </a:rPr>
              <a:t> de video </a:t>
            </a:r>
          </a:p>
        </p:txBody>
      </p:sp>
    </p:spTree>
    <p:extLst>
      <p:ext uri="{BB962C8B-B14F-4D97-AF65-F5344CB8AC3E}">
        <p14:creationId xmlns:p14="http://schemas.microsoft.com/office/powerpoint/2010/main" val="139042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2241A4D-8A17-1D4B-A898-DE48FB0EEB4C}"/>
              </a:ext>
            </a:extLst>
          </p:cNvPr>
          <p:cNvSpPr txBox="1"/>
          <p:nvPr/>
        </p:nvSpPr>
        <p:spPr>
          <a:xfrm>
            <a:off x="639604" y="1869435"/>
            <a:ext cx="6542033" cy="1446550"/>
          </a:xfrm>
          <a:prstGeom prst="rect">
            <a:avLst/>
          </a:prstGeom>
          <a:noFill/>
        </p:spPr>
        <p:txBody>
          <a:bodyPr wrap="square" rtlCol="0">
            <a:spAutoFit/>
          </a:bodyPr>
          <a:lstStyle/>
          <a:p>
            <a:pPr algn="ctr"/>
            <a:r>
              <a:rPr lang="es-CR" sz="4400" b="1" dirty="0"/>
              <a:t>Conexión de periféricos</a:t>
            </a:r>
            <a:endParaRPr lang="es-CR" sz="4400" b="1" dirty="0">
              <a:latin typeface="Arial" panose="020B0604020202020204" pitchFamily="34" charset="0"/>
              <a:cs typeface="Arial" panose="020B0604020202020204" pitchFamily="34" charset="0"/>
            </a:endParaRPr>
          </a:p>
        </p:txBody>
      </p:sp>
      <p:cxnSp>
        <p:nvCxnSpPr>
          <p:cNvPr id="6" name="Conector recto 5">
            <a:extLst>
              <a:ext uri="{FF2B5EF4-FFF2-40B4-BE49-F238E27FC236}">
                <a16:creationId xmlns:a16="http://schemas.microsoft.com/office/drawing/2014/main" id="{4ADFEE30-7F4D-1540-ADBF-AFA5DA8C6479}"/>
              </a:ext>
            </a:extLst>
          </p:cNvPr>
          <p:cNvCxnSpPr>
            <a:cxnSpLocks/>
          </p:cNvCxnSpPr>
          <p:nvPr/>
        </p:nvCxnSpPr>
        <p:spPr>
          <a:xfrm>
            <a:off x="516315" y="3315985"/>
            <a:ext cx="591377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8434" name="Picture 2" descr="3.- Periféricos - Tercero ESO">
            <a:extLst>
              <a:ext uri="{FF2B5EF4-FFF2-40B4-BE49-F238E27FC236}">
                <a16:creationId xmlns:a16="http://schemas.microsoft.com/office/drawing/2014/main" id="{3D4981E5-0F78-42E3-9776-6455063E2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916" y="3707876"/>
            <a:ext cx="7620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73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p:cNvCxnSpPr/>
          <p:nvPr/>
        </p:nvCxnSpPr>
        <p:spPr>
          <a:xfrm>
            <a:off x="197874" y="980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V="1">
            <a:off x="169817" y="7361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460858" y="142917"/>
            <a:ext cx="3706784" cy="523220"/>
          </a:xfrm>
          <a:prstGeom prst="rect">
            <a:avLst/>
          </a:prstGeom>
          <a:noFill/>
        </p:spPr>
        <p:txBody>
          <a:bodyPr wrap="none" rtlCol="0">
            <a:spAutoFit/>
          </a:bodyPr>
          <a:lstStyle/>
          <a:p>
            <a:r>
              <a:rPr lang="es-CR" sz="2800" dirty="0">
                <a:solidFill>
                  <a:srgbClr val="002060"/>
                </a:solidFill>
              </a:rPr>
              <a:t>Conexión de periféricos:</a:t>
            </a:r>
          </a:p>
        </p:txBody>
      </p:sp>
      <p:sp>
        <p:nvSpPr>
          <p:cNvPr id="15" name="Rectángulo redondeado 14">
            <a:hlinkClick r:id="rId2" action="ppaction://hlinksldjump"/>
          </p:cNvPr>
          <p:cNvSpPr/>
          <p:nvPr/>
        </p:nvSpPr>
        <p:spPr>
          <a:xfrm>
            <a:off x="219196" y="90023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dirty="0">
                <a:solidFill>
                  <a:srgbClr val="002060"/>
                </a:solidFill>
              </a:rPr>
              <a:t>USB</a:t>
            </a:r>
          </a:p>
        </p:txBody>
      </p:sp>
      <p:sp>
        <p:nvSpPr>
          <p:cNvPr id="16" name="Rectángulo redondeado 15">
            <a:hlinkClick r:id="rId3" action="ppaction://hlinksldjump"/>
          </p:cNvPr>
          <p:cNvSpPr/>
          <p:nvPr/>
        </p:nvSpPr>
        <p:spPr>
          <a:xfrm>
            <a:off x="219196" y="145982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dirty="0" err="1">
                <a:solidFill>
                  <a:srgbClr val="002060"/>
                </a:solidFill>
              </a:rPr>
              <a:t>Firewire</a:t>
            </a:r>
            <a:endParaRPr lang="es-CR" sz="2800" dirty="0">
              <a:solidFill>
                <a:srgbClr val="002060"/>
              </a:solidFill>
            </a:endParaRPr>
          </a:p>
        </p:txBody>
      </p:sp>
      <p:sp>
        <p:nvSpPr>
          <p:cNvPr id="17" name="Rectángulo redondeado 16">
            <a:hlinkClick r:id="rId4" action="ppaction://hlinksldjump"/>
          </p:cNvPr>
          <p:cNvSpPr/>
          <p:nvPr/>
        </p:nvSpPr>
        <p:spPr>
          <a:xfrm>
            <a:off x="219196" y="2587010"/>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PS2</a:t>
            </a:r>
            <a:endParaRPr lang="es-CR" sz="2800">
              <a:solidFill>
                <a:srgbClr val="002060"/>
              </a:solidFill>
            </a:endParaRPr>
          </a:p>
        </p:txBody>
      </p:sp>
      <p:sp>
        <p:nvSpPr>
          <p:cNvPr id="18" name="Rectángulo redondeado 17">
            <a:hlinkClick r:id="rId5" action="ppaction://hlinksldjump"/>
          </p:cNvPr>
          <p:cNvSpPr/>
          <p:nvPr/>
        </p:nvSpPr>
        <p:spPr>
          <a:xfrm>
            <a:off x="234996" y="317095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0" name="Rectángulo redondeado 19">
            <a:hlinkClick r:id="rId6" action="ppaction://hlinksldjump"/>
          </p:cNvPr>
          <p:cNvSpPr/>
          <p:nvPr/>
        </p:nvSpPr>
        <p:spPr>
          <a:xfrm>
            <a:off x="212354" y="2021281"/>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dirty="0">
                <a:solidFill>
                  <a:srgbClr val="002060"/>
                </a:solidFill>
              </a:rPr>
              <a:t>PCI</a:t>
            </a:r>
          </a:p>
        </p:txBody>
      </p:sp>
    </p:spTree>
    <p:extLst>
      <p:ext uri="{BB962C8B-B14F-4D97-AF65-F5344CB8AC3E}">
        <p14:creationId xmlns:p14="http://schemas.microsoft.com/office/powerpoint/2010/main" val="4178241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5062342" y="496640"/>
            <a:ext cx="7000875" cy="5359629"/>
            <a:chOff x="5043488" y="2106366"/>
            <a:chExt cx="7000875" cy="4594472"/>
          </a:xfrm>
        </p:grpSpPr>
        <p:sp>
          <p:nvSpPr>
            <p:cNvPr id="8" name="Rectángulo redondeado 7"/>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redondeado 8"/>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3352" y="824038"/>
            <a:ext cx="3594462" cy="2191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Conector recto 13"/>
          <p:cNvCxnSpPr/>
          <p:nvPr/>
        </p:nvCxnSpPr>
        <p:spPr>
          <a:xfrm>
            <a:off x="197874" y="218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V="1">
            <a:off x="169817" y="6599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60858" y="66717"/>
            <a:ext cx="3706784" cy="523220"/>
          </a:xfrm>
          <a:prstGeom prst="rect">
            <a:avLst/>
          </a:prstGeom>
          <a:noFill/>
        </p:spPr>
        <p:txBody>
          <a:bodyPr wrap="none" rtlCol="0">
            <a:spAutoFit/>
          </a:bodyPr>
          <a:lstStyle/>
          <a:p>
            <a:r>
              <a:rPr lang="es-CR" sz="2800">
                <a:solidFill>
                  <a:srgbClr val="002060"/>
                </a:solidFill>
              </a:rPr>
              <a:t>Conexión de periféricos:</a:t>
            </a:r>
          </a:p>
        </p:txBody>
      </p:sp>
      <p:sp>
        <p:nvSpPr>
          <p:cNvPr id="17" name="Rectángulo redondeado 16">
            <a:hlinkClick r:id="rId3" action="ppaction://hlinksldjump"/>
          </p:cNvPr>
          <p:cNvSpPr/>
          <p:nvPr/>
        </p:nvSpPr>
        <p:spPr>
          <a:xfrm>
            <a:off x="219196" y="824038"/>
            <a:ext cx="4308698" cy="47388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USB</a:t>
            </a:r>
          </a:p>
        </p:txBody>
      </p:sp>
      <p:sp>
        <p:nvSpPr>
          <p:cNvPr id="18" name="Rectángulo redondeado 17">
            <a:hlinkClick r:id="rId4" action="ppaction://hlinksldjump"/>
          </p:cNvPr>
          <p:cNvSpPr/>
          <p:nvPr/>
        </p:nvSpPr>
        <p:spPr>
          <a:xfrm>
            <a:off x="219196" y="138362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Firewire</a:t>
            </a:r>
          </a:p>
        </p:txBody>
      </p:sp>
      <p:sp>
        <p:nvSpPr>
          <p:cNvPr id="19" name="Rectángulo redondeado 18">
            <a:hlinkClick r:id="rId5" action="ppaction://hlinksldjump"/>
          </p:cNvPr>
          <p:cNvSpPr/>
          <p:nvPr/>
        </p:nvSpPr>
        <p:spPr>
          <a:xfrm>
            <a:off x="219196" y="2510810"/>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PS2</a:t>
            </a:r>
            <a:endParaRPr lang="es-CR" sz="2800">
              <a:solidFill>
                <a:srgbClr val="002060"/>
              </a:solidFill>
            </a:endParaRPr>
          </a:p>
        </p:txBody>
      </p:sp>
      <p:sp>
        <p:nvSpPr>
          <p:cNvPr id="20" name="Rectángulo redondeado 19">
            <a:hlinkClick r:id="rId6" action="ppaction://hlinksldjump"/>
          </p:cNvPr>
          <p:cNvSpPr/>
          <p:nvPr/>
        </p:nvSpPr>
        <p:spPr>
          <a:xfrm>
            <a:off x="234996" y="309475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1" name="Rectángulo redondeado 20">
            <a:hlinkClick r:id="rId7" action="ppaction://hlinksldjump"/>
          </p:cNvPr>
          <p:cNvSpPr/>
          <p:nvPr/>
        </p:nvSpPr>
        <p:spPr>
          <a:xfrm>
            <a:off x="212354" y="1945081"/>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PCI</a:t>
            </a:r>
          </a:p>
        </p:txBody>
      </p:sp>
      <p:pic>
        <p:nvPicPr>
          <p:cNvPr id="19458" name="Picture 2" descr="Amazon.com: Sabrent Hub USB 3.0 de 4 puertos con interruptores de  alimentación LED individuales, incluye adaptador de corriente de 5V/2.5A  (HB-UMP3): Computers &amp; Accessories">
            <a:extLst>
              <a:ext uri="{FF2B5EF4-FFF2-40B4-BE49-F238E27FC236}">
                <a16:creationId xmlns:a16="http://schemas.microsoft.com/office/drawing/2014/main" id="{C7680213-AF10-4D85-9C8C-3F0456D657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2310" y="2987030"/>
            <a:ext cx="3002644" cy="252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801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4978771" y="650594"/>
            <a:ext cx="7000875" cy="5064663"/>
            <a:chOff x="5043488" y="2106366"/>
            <a:chExt cx="7000875" cy="4594472"/>
          </a:xfrm>
        </p:grpSpPr>
        <p:sp>
          <p:nvSpPr>
            <p:cNvPr id="8" name="Rectángulo redondeado 7"/>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redondeado 8"/>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3186" y="928086"/>
            <a:ext cx="3911530" cy="2193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Conector recto 10"/>
          <p:cNvCxnSpPr/>
          <p:nvPr/>
        </p:nvCxnSpPr>
        <p:spPr>
          <a:xfrm>
            <a:off x="197874" y="9808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V="1">
            <a:off x="169817" y="73616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460858" y="142917"/>
            <a:ext cx="3706784" cy="523220"/>
          </a:xfrm>
          <a:prstGeom prst="rect">
            <a:avLst/>
          </a:prstGeom>
          <a:noFill/>
        </p:spPr>
        <p:txBody>
          <a:bodyPr wrap="none" rtlCol="0">
            <a:spAutoFit/>
          </a:bodyPr>
          <a:lstStyle/>
          <a:p>
            <a:r>
              <a:rPr lang="es-CR" sz="2800">
                <a:solidFill>
                  <a:srgbClr val="002060"/>
                </a:solidFill>
              </a:rPr>
              <a:t>Conexión de periféricos:</a:t>
            </a:r>
          </a:p>
        </p:txBody>
      </p:sp>
      <p:sp>
        <p:nvSpPr>
          <p:cNvPr id="14" name="Rectángulo redondeado 13">
            <a:hlinkClick r:id="rId3" action="ppaction://hlinksldjump"/>
          </p:cNvPr>
          <p:cNvSpPr/>
          <p:nvPr/>
        </p:nvSpPr>
        <p:spPr>
          <a:xfrm>
            <a:off x="219196" y="90023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USB</a:t>
            </a:r>
          </a:p>
        </p:txBody>
      </p:sp>
      <p:sp>
        <p:nvSpPr>
          <p:cNvPr id="15" name="Rectángulo redondeado 14">
            <a:hlinkClick r:id="rId4" action="ppaction://hlinksldjump"/>
          </p:cNvPr>
          <p:cNvSpPr/>
          <p:nvPr/>
        </p:nvSpPr>
        <p:spPr>
          <a:xfrm>
            <a:off x="219196" y="1459828"/>
            <a:ext cx="4308698" cy="44002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Firewire</a:t>
            </a:r>
          </a:p>
        </p:txBody>
      </p:sp>
      <p:sp>
        <p:nvSpPr>
          <p:cNvPr id="16" name="Rectángulo redondeado 15">
            <a:hlinkClick r:id="rId5" action="ppaction://hlinksldjump"/>
          </p:cNvPr>
          <p:cNvSpPr/>
          <p:nvPr/>
        </p:nvSpPr>
        <p:spPr>
          <a:xfrm>
            <a:off x="219196" y="2587010"/>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PS2</a:t>
            </a:r>
            <a:endParaRPr lang="es-CR" sz="2800">
              <a:solidFill>
                <a:srgbClr val="002060"/>
              </a:solidFill>
            </a:endParaRPr>
          </a:p>
        </p:txBody>
      </p:sp>
      <p:sp>
        <p:nvSpPr>
          <p:cNvPr id="17" name="Rectángulo redondeado 16">
            <a:hlinkClick r:id="rId6" action="ppaction://hlinksldjump"/>
          </p:cNvPr>
          <p:cNvSpPr/>
          <p:nvPr/>
        </p:nvSpPr>
        <p:spPr>
          <a:xfrm>
            <a:off x="234996" y="317095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18" name="Rectángulo redondeado 17">
            <a:hlinkClick r:id="rId7" action="ppaction://hlinksldjump"/>
          </p:cNvPr>
          <p:cNvSpPr/>
          <p:nvPr/>
        </p:nvSpPr>
        <p:spPr>
          <a:xfrm>
            <a:off x="212354" y="2021281"/>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PCI</a:t>
            </a:r>
          </a:p>
        </p:txBody>
      </p:sp>
      <p:pic>
        <p:nvPicPr>
          <p:cNvPr id="20482" name="Picture 2" descr="FireWire: qué es, qué tipos hay y cuáles son sus características">
            <a:extLst>
              <a:ext uri="{FF2B5EF4-FFF2-40B4-BE49-F238E27FC236}">
                <a16:creationId xmlns:a16="http://schemas.microsoft.com/office/drawing/2014/main" id="{0CE15DE4-BC2A-41D2-BE16-D37C3709A0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6613"/>
          <a:stretch/>
        </p:blipFill>
        <p:spPr bwMode="auto">
          <a:xfrm>
            <a:off x="5579647" y="3279384"/>
            <a:ext cx="4507077" cy="195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826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5043488" y="591891"/>
            <a:ext cx="7000875" cy="4594472"/>
            <a:chOff x="5043488" y="2106366"/>
            <a:chExt cx="7000875" cy="4594472"/>
          </a:xfrm>
        </p:grpSpPr>
        <p:sp>
          <p:nvSpPr>
            <p:cNvPr id="8" name="Rectángulo redondeado 7"/>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redondeado 8"/>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2" name="Imagen 1"/>
          <p:cNvPicPr>
            <a:picLocks noChangeAspect="1"/>
          </p:cNvPicPr>
          <p:nvPr/>
        </p:nvPicPr>
        <p:blipFill>
          <a:blip r:embed="rId2"/>
          <a:stretch>
            <a:fillRect/>
          </a:stretch>
        </p:blipFill>
        <p:spPr>
          <a:xfrm>
            <a:off x="8773637" y="1633017"/>
            <a:ext cx="3028950" cy="1514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133" y="837247"/>
            <a:ext cx="3385028" cy="2298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2302" y="3681332"/>
            <a:ext cx="2540434" cy="116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Conector recto 12"/>
          <p:cNvCxnSpPr/>
          <p:nvPr/>
        </p:nvCxnSpPr>
        <p:spPr>
          <a:xfrm>
            <a:off x="197874" y="11713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V="1">
            <a:off x="169817" y="75521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460858" y="161967"/>
            <a:ext cx="3706784" cy="523220"/>
          </a:xfrm>
          <a:prstGeom prst="rect">
            <a:avLst/>
          </a:prstGeom>
          <a:noFill/>
        </p:spPr>
        <p:txBody>
          <a:bodyPr wrap="none" rtlCol="0">
            <a:spAutoFit/>
          </a:bodyPr>
          <a:lstStyle/>
          <a:p>
            <a:r>
              <a:rPr lang="es-CR" sz="2800">
                <a:solidFill>
                  <a:srgbClr val="002060"/>
                </a:solidFill>
              </a:rPr>
              <a:t>Conexión de periféricos:</a:t>
            </a:r>
          </a:p>
        </p:txBody>
      </p:sp>
      <p:sp>
        <p:nvSpPr>
          <p:cNvPr id="16" name="Rectángulo redondeado 15">
            <a:hlinkClick r:id="rId5" action="ppaction://hlinksldjump"/>
          </p:cNvPr>
          <p:cNvSpPr/>
          <p:nvPr/>
        </p:nvSpPr>
        <p:spPr>
          <a:xfrm>
            <a:off x="219196" y="91928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USB</a:t>
            </a:r>
          </a:p>
        </p:txBody>
      </p:sp>
      <p:sp>
        <p:nvSpPr>
          <p:cNvPr id="17" name="Rectángulo redondeado 16">
            <a:hlinkClick r:id="rId6" action="ppaction://hlinksldjump"/>
          </p:cNvPr>
          <p:cNvSpPr/>
          <p:nvPr/>
        </p:nvSpPr>
        <p:spPr>
          <a:xfrm>
            <a:off x="219196" y="147887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Firewire</a:t>
            </a:r>
          </a:p>
        </p:txBody>
      </p:sp>
      <p:sp>
        <p:nvSpPr>
          <p:cNvPr id="18" name="Rectángulo redondeado 17">
            <a:hlinkClick r:id="rId7" action="ppaction://hlinksldjump"/>
          </p:cNvPr>
          <p:cNvSpPr/>
          <p:nvPr/>
        </p:nvSpPr>
        <p:spPr>
          <a:xfrm>
            <a:off x="219196" y="2606060"/>
            <a:ext cx="4308698" cy="4662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t-BR" sz="2800">
                <a:solidFill>
                  <a:srgbClr val="002060"/>
                </a:solidFill>
              </a:rPr>
              <a:t>PS2</a:t>
            </a:r>
            <a:endParaRPr lang="es-CR" sz="2800">
              <a:solidFill>
                <a:srgbClr val="002060"/>
              </a:solidFill>
            </a:endParaRPr>
          </a:p>
        </p:txBody>
      </p:sp>
      <p:sp>
        <p:nvSpPr>
          <p:cNvPr id="19" name="Rectángulo redondeado 18">
            <a:hlinkClick r:id="rId8" action="ppaction://hlinksldjump"/>
          </p:cNvPr>
          <p:cNvSpPr/>
          <p:nvPr/>
        </p:nvSpPr>
        <p:spPr>
          <a:xfrm>
            <a:off x="234996" y="319000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20" name="Rectángulo redondeado 19">
            <a:hlinkClick r:id="rId9" action="ppaction://hlinksldjump"/>
          </p:cNvPr>
          <p:cNvSpPr/>
          <p:nvPr/>
        </p:nvSpPr>
        <p:spPr>
          <a:xfrm>
            <a:off x="212354" y="2040331"/>
            <a:ext cx="4308698" cy="44429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s-CR" sz="2800">
                <a:solidFill>
                  <a:srgbClr val="002060"/>
                </a:solidFill>
              </a:rPr>
              <a:t>PCI</a:t>
            </a:r>
          </a:p>
        </p:txBody>
      </p:sp>
    </p:spTree>
    <p:extLst>
      <p:ext uri="{BB962C8B-B14F-4D97-AF65-F5344CB8AC3E}">
        <p14:creationId xmlns:p14="http://schemas.microsoft.com/office/powerpoint/2010/main" val="3479992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5043488" y="515691"/>
            <a:ext cx="7000875" cy="5186466"/>
            <a:chOff x="5043488" y="2106366"/>
            <a:chExt cx="7000875" cy="4594472"/>
          </a:xfrm>
        </p:grpSpPr>
        <p:sp>
          <p:nvSpPr>
            <p:cNvPr id="8" name="Rectángulo redondeado 7"/>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redondeado 8"/>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5362" name="Picture 2" descr="Ps-2-por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489" y="1296353"/>
            <a:ext cx="2857500" cy="11525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2466" y="2996091"/>
            <a:ext cx="3583428" cy="24060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cxnSp>
        <p:nvCxnSpPr>
          <p:cNvPr id="12" name="Conector recto 11"/>
          <p:cNvCxnSpPr/>
          <p:nvPr/>
        </p:nvCxnSpPr>
        <p:spPr>
          <a:xfrm>
            <a:off x="197874" y="40935"/>
            <a:ext cx="4311052" cy="7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V="1">
            <a:off x="169817" y="679015"/>
            <a:ext cx="4358077" cy="32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460858" y="85767"/>
            <a:ext cx="3706784" cy="523220"/>
          </a:xfrm>
          <a:prstGeom prst="rect">
            <a:avLst/>
          </a:prstGeom>
          <a:noFill/>
        </p:spPr>
        <p:txBody>
          <a:bodyPr wrap="none" rtlCol="0">
            <a:spAutoFit/>
          </a:bodyPr>
          <a:lstStyle/>
          <a:p>
            <a:r>
              <a:rPr lang="es-CR" sz="2800">
                <a:solidFill>
                  <a:srgbClr val="002060"/>
                </a:solidFill>
              </a:rPr>
              <a:t>Conexión de periféricos:</a:t>
            </a:r>
          </a:p>
        </p:txBody>
      </p:sp>
      <p:sp>
        <p:nvSpPr>
          <p:cNvPr id="15" name="Rectángulo redondeado 14">
            <a:hlinkClick r:id="rId4" action="ppaction://hlinksldjump"/>
          </p:cNvPr>
          <p:cNvSpPr/>
          <p:nvPr/>
        </p:nvSpPr>
        <p:spPr>
          <a:xfrm>
            <a:off x="219196" y="843088"/>
            <a:ext cx="4308698" cy="473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USB</a:t>
            </a:r>
          </a:p>
        </p:txBody>
      </p:sp>
      <p:sp>
        <p:nvSpPr>
          <p:cNvPr id="16" name="Rectángulo redondeado 15">
            <a:hlinkClick r:id="rId5" action="ppaction://hlinksldjump"/>
          </p:cNvPr>
          <p:cNvSpPr/>
          <p:nvPr/>
        </p:nvSpPr>
        <p:spPr>
          <a:xfrm>
            <a:off x="219196" y="1402678"/>
            <a:ext cx="4308698" cy="4400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Firewire</a:t>
            </a:r>
          </a:p>
        </p:txBody>
      </p:sp>
      <p:sp>
        <p:nvSpPr>
          <p:cNvPr id="17" name="Rectángulo redondeado 16">
            <a:hlinkClick r:id="rId6" action="ppaction://hlinksldjump"/>
          </p:cNvPr>
          <p:cNvSpPr/>
          <p:nvPr/>
        </p:nvSpPr>
        <p:spPr>
          <a:xfrm>
            <a:off x="219196" y="2529860"/>
            <a:ext cx="4308698" cy="4662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t-BR" sz="2800">
                <a:solidFill>
                  <a:srgbClr val="002060"/>
                </a:solidFill>
              </a:rPr>
              <a:t>PS2</a:t>
            </a:r>
            <a:endParaRPr lang="es-CR" sz="2800">
              <a:solidFill>
                <a:srgbClr val="002060"/>
              </a:solidFill>
            </a:endParaRPr>
          </a:p>
        </p:txBody>
      </p:sp>
      <p:sp>
        <p:nvSpPr>
          <p:cNvPr id="18" name="Rectángulo redondeado 17">
            <a:hlinkClick r:id="rId7" action="ppaction://hlinksldjump"/>
          </p:cNvPr>
          <p:cNvSpPr/>
          <p:nvPr/>
        </p:nvSpPr>
        <p:spPr>
          <a:xfrm>
            <a:off x="234996" y="3113809"/>
            <a:ext cx="4308698" cy="5000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CR" sz="2400">
                <a:solidFill>
                  <a:schemeClr val="bg1"/>
                </a:solidFill>
              </a:rPr>
              <a:t>Continuar presentación</a:t>
            </a:r>
          </a:p>
        </p:txBody>
      </p:sp>
      <p:sp>
        <p:nvSpPr>
          <p:cNvPr id="19" name="Rectángulo redondeado 18">
            <a:hlinkClick r:id="rId8" action="ppaction://hlinksldjump"/>
          </p:cNvPr>
          <p:cNvSpPr/>
          <p:nvPr/>
        </p:nvSpPr>
        <p:spPr>
          <a:xfrm>
            <a:off x="212354" y="1964131"/>
            <a:ext cx="4308698" cy="44429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CR" sz="2800">
                <a:solidFill>
                  <a:srgbClr val="002060"/>
                </a:solidFill>
              </a:rPr>
              <a:t>PCI</a:t>
            </a:r>
          </a:p>
        </p:txBody>
      </p:sp>
    </p:spTree>
    <p:extLst>
      <p:ext uri="{BB962C8B-B14F-4D97-AF65-F5344CB8AC3E}">
        <p14:creationId xmlns:p14="http://schemas.microsoft.com/office/powerpoint/2010/main" val="2849081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04886" y="2356420"/>
            <a:ext cx="3689921" cy="769441"/>
          </a:xfrm>
          <a:prstGeom prst="rect">
            <a:avLst/>
          </a:prstGeom>
        </p:spPr>
        <p:txBody>
          <a:bodyPr wrap="none">
            <a:spAutoFit/>
          </a:bodyPr>
          <a:lstStyle/>
          <a:p>
            <a:pPr fontAlgn="base"/>
            <a:r>
              <a:rPr lang="es-CR" sz="4400" dirty="0">
                <a:latin typeface="+mj-lt"/>
                <a:ea typeface="+mj-ea"/>
                <a:cs typeface="+mj-cs"/>
              </a:rPr>
              <a:t>Los Fan </a:t>
            </a:r>
            <a:r>
              <a:rPr lang="es-CR" sz="4400" dirty="0" err="1">
                <a:latin typeface="+mj-lt"/>
                <a:ea typeface="+mj-ea"/>
                <a:cs typeface="+mj-cs"/>
              </a:rPr>
              <a:t>Coolers</a:t>
            </a:r>
            <a:endParaRPr lang="es-CR" sz="4400" dirty="0">
              <a:latin typeface="+mj-lt"/>
              <a:ea typeface="+mj-ea"/>
              <a:cs typeface="+mj-cs"/>
            </a:endParaRPr>
          </a:p>
        </p:txBody>
      </p:sp>
      <p:grpSp>
        <p:nvGrpSpPr>
          <p:cNvPr id="5" name="Grupo 4"/>
          <p:cNvGrpSpPr/>
          <p:nvPr/>
        </p:nvGrpSpPr>
        <p:grpSpPr>
          <a:xfrm>
            <a:off x="4920793" y="215883"/>
            <a:ext cx="7117130" cy="5515614"/>
            <a:chOff x="5043488" y="2106366"/>
            <a:chExt cx="7000875" cy="4594472"/>
          </a:xfrm>
        </p:grpSpPr>
        <p:sp>
          <p:nvSpPr>
            <p:cNvPr id="6" name="Rectángulo redondeado 5"/>
            <p:cNvSpPr/>
            <p:nvPr/>
          </p:nvSpPr>
          <p:spPr>
            <a:xfrm>
              <a:off x="5043488" y="2106366"/>
              <a:ext cx="7000875" cy="4594472"/>
            </a:xfrm>
            <a:prstGeom prst="roundRect">
              <a:avLst>
                <a:gd name="adj" fmla="val 2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7" name="Rectángulo redondeado 6"/>
            <p:cNvSpPr/>
            <p:nvPr/>
          </p:nvSpPr>
          <p:spPr>
            <a:xfrm>
              <a:off x="5157788" y="2214563"/>
              <a:ext cx="6772275" cy="4357688"/>
            </a:xfrm>
            <a:prstGeom prst="roundRect">
              <a:avLst>
                <a:gd name="adj" fmla="val 26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R"/>
            </a:p>
          </p:txBody>
        </p:sp>
      </p:grpSp>
      <p:pic>
        <p:nvPicPr>
          <p:cNvPr id="14338" name="Picture 2" descr="las partes de un computad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0535" y="554931"/>
            <a:ext cx="3486579" cy="3130949"/>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MasterFan MF120R ARGB | Cooler Master">
            <a:extLst>
              <a:ext uri="{FF2B5EF4-FFF2-40B4-BE49-F238E27FC236}">
                <a16:creationId xmlns:a16="http://schemas.microsoft.com/office/drawing/2014/main" id="{02B85AE1-52FF-45D5-9A73-B5D222D3EC8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13504" y="1676201"/>
            <a:ext cx="4307980" cy="41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03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7763256" y="1122363"/>
            <a:ext cx="3834384" cy="2902882"/>
          </a:xfrm>
        </p:spPr>
        <p:txBody>
          <a:bodyPr vert="horz" lIns="91440" tIns="45720" rIns="91440" bIns="45720" rtlCol="0" anchor="b">
            <a:normAutofit/>
          </a:bodyPr>
          <a:lstStyle/>
          <a:p>
            <a:r>
              <a:rPr lang="en-US" sz="3700" dirty="0">
                <a:latin typeface="Century Gothic" panose="020B0502020202020204" pitchFamily="34" charset="0"/>
              </a:rPr>
              <a:t>NORTHBRIDGE</a:t>
            </a:r>
          </a:p>
        </p:txBody>
      </p:sp>
      <p:pic>
        <p:nvPicPr>
          <p:cNvPr id="12290" name="Picture 2" descr="Resultado de imagen para SOUTHBRIDGE"/>
          <p:cNvPicPr>
            <a:picLocks noChangeAspect="1" noChangeArrowheads="1"/>
          </p:cNvPicPr>
          <p:nvPr/>
        </p:nvPicPr>
        <p:blipFill rotWithShape="1">
          <a:blip r:embed="rId3">
            <a:extLst>
              <a:ext uri="{28A0092B-C50C-407E-A947-70E740481C1C}">
                <a14:useLocalDpi xmlns:a14="http://schemas.microsoft.com/office/drawing/2010/main" val="0"/>
              </a:ext>
            </a:extLst>
          </a:blip>
          <a:srcRect t="872" r="-2" b="-2"/>
          <a:stretch/>
        </p:blipFill>
        <p:spPr bwMode="auto">
          <a:xfrm>
            <a:off x="509517" y="576072"/>
            <a:ext cx="669256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21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82649" y="3023567"/>
            <a:ext cx="5515708" cy="1325563"/>
          </a:xfrm>
        </p:spPr>
        <p:txBody>
          <a:bodyPr>
            <a:normAutofit/>
          </a:bodyPr>
          <a:lstStyle/>
          <a:p>
            <a:r>
              <a:rPr lang="es-CR" dirty="0"/>
              <a:t>SOUTHBRIDGE</a:t>
            </a:r>
          </a:p>
        </p:txBody>
      </p:sp>
      <p:pic>
        <p:nvPicPr>
          <p:cNvPr id="13314" name="Picture 2" descr="Resultado de imagen para SOUTHBRID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644" y="1276524"/>
            <a:ext cx="5781675"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1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ordenadores persona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819" y="3199482"/>
            <a:ext cx="4518315" cy="2823947"/>
          </a:xfrm>
          <a:prstGeom prst="rect">
            <a:avLst/>
          </a:prstGeom>
          <a:noFill/>
          <a:extLst>
            <a:ext uri="{909E8E84-426E-40DD-AFC4-6F175D3DCCD1}">
              <a14:hiddenFill xmlns:a14="http://schemas.microsoft.com/office/drawing/2010/main">
                <a:solidFill>
                  <a:srgbClr val="FFFFFF"/>
                </a:solidFill>
              </a14:hiddenFill>
            </a:ext>
          </a:extLst>
        </p:spPr>
      </p:pic>
      <p:sp>
        <p:nvSpPr>
          <p:cNvPr id="5" name="4 Marcador de contenido"/>
          <p:cNvSpPr>
            <a:spLocks noGrp="1"/>
          </p:cNvSpPr>
          <p:nvPr>
            <p:ph type="body" sz="quarter" idx="10"/>
          </p:nvPr>
        </p:nvSpPr>
        <p:spPr>
          <a:xfrm>
            <a:off x="355005" y="2610411"/>
            <a:ext cx="10515600" cy="4002088"/>
          </a:xfrm>
        </p:spPr>
        <p:txBody>
          <a:bodyPr>
            <a:normAutofit/>
          </a:bodyPr>
          <a:lstStyle/>
          <a:p>
            <a:r>
              <a:rPr lang="es-CR" sz="3200" b="1" dirty="0">
                <a:latin typeface="Century Gothic" panose="020B0502020202020204" pitchFamily="34" charset="0"/>
              </a:rPr>
              <a:t>Desktop – Computadora de escritorio</a:t>
            </a:r>
          </a:p>
        </p:txBody>
      </p:sp>
      <p:sp>
        <p:nvSpPr>
          <p:cNvPr id="4" name="CuadroTexto 3"/>
          <p:cNvSpPr txBox="1"/>
          <p:nvPr/>
        </p:nvSpPr>
        <p:spPr>
          <a:xfrm>
            <a:off x="355005" y="439538"/>
            <a:ext cx="7440962" cy="646331"/>
          </a:xfrm>
          <a:prstGeom prst="rect">
            <a:avLst/>
          </a:prstGeom>
          <a:noFill/>
        </p:spPr>
        <p:txBody>
          <a:bodyPr wrap="square" rtlCol="0">
            <a:spAutoFit/>
          </a:bodyPr>
          <a:lstStyle/>
          <a:p>
            <a:r>
              <a:rPr lang="es-CR" sz="3600" b="1" dirty="0">
                <a:solidFill>
                  <a:srgbClr val="002060"/>
                </a:solidFill>
              </a:rPr>
              <a:t>TIPOS DE ORDENADORES - PC</a:t>
            </a:r>
          </a:p>
        </p:txBody>
      </p:sp>
      <p:pic>
        <p:nvPicPr>
          <p:cNvPr id="6" name="Picture 2" descr="Gifs animados de Trabajando duro en el ordenador">
            <a:extLst>
              <a:ext uri="{FF2B5EF4-FFF2-40B4-BE49-F238E27FC236}">
                <a16:creationId xmlns:a16="http://schemas.microsoft.com/office/drawing/2014/main" id="{7BAB3616-C840-41D3-A5FB-32A2287FB41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84031" y="3839959"/>
            <a:ext cx="2183470" cy="2183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880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0292" y="357936"/>
            <a:ext cx="5515708" cy="1325563"/>
          </a:xfrm>
        </p:spPr>
        <p:txBody>
          <a:bodyPr>
            <a:normAutofit/>
          </a:bodyPr>
          <a:lstStyle/>
          <a:p>
            <a:r>
              <a:rPr lang="es-CR" dirty="0">
                <a:latin typeface="Century Gothic" panose="020B0502020202020204" pitchFamily="34" charset="0"/>
              </a:rPr>
              <a:t>SOUTHBRIDGE</a:t>
            </a:r>
          </a:p>
        </p:txBody>
      </p:sp>
      <p:pic>
        <p:nvPicPr>
          <p:cNvPr id="13314" name="Picture 2" descr="Resultado de imagen para SOUTHBRI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644" y="1276524"/>
            <a:ext cx="5781675" cy="48196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o 5">
            <a:extLst>
              <a:ext uri="{FF2B5EF4-FFF2-40B4-BE49-F238E27FC236}">
                <a16:creationId xmlns:a16="http://schemas.microsoft.com/office/drawing/2014/main" id="{21499A88-04E8-493F-AA39-029EE1739593}"/>
              </a:ext>
            </a:extLst>
          </p:cNvPr>
          <p:cNvGrpSpPr/>
          <p:nvPr/>
        </p:nvGrpSpPr>
        <p:grpSpPr>
          <a:xfrm>
            <a:off x="136084" y="2032617"/>
            <a:ext cx="6157560" cy="2616101"/>
            <a:chOff x="77787" y="3995685"/>
            <a:chExt cx="6157560" cy="2616101"/>
          </a:xfrm>
        </p:grpSpPr>
        <p:sp>
          <p:nvSpPr>
            <p:cNvPr id="8" name="Rectángulo 10">
              <a:extLst>
                <a:ext uri="{FF2B5EF4-FFF2-40B4-BE49-F238E27FC236}">
                  <a16:creationId xmlns:a16="http://schemas.microsoft.com/office/drawing/2014/main" id="{7467C514-6BE3-442F-8B97-EF675261188E}"/>
                </a:ext>
              </a:extLst>
            </p:cNvPr>
            <p:cNvSpPr/>
            <p:nvPr/>
          </p:nvSpPr>
          <p:spPr>
            <a:xfrm>
              <a:off x="139347" y="6247001"/>
              <a:ext cx="6096000" cy="32512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9">
              <a:extLst>
                <a:ext uri="{FF2B5EF4-FFF2-40B4-BE49-F238E27FC236}">
                  <a16:creationId xmlns:a16="http://schemas.microsoft.com/office/drawing/2014/main" id="{7DA97795-D1F8-414D-A1CD-9668FE56BFEA}"/>
                </a:ext>
              </a:extLst>
            </p:cNvPr>
            <p:cNvSpPr/>
            <p:nvPr/>
          </p:nvSpPr>
          <p:spPr>
            <a:xfrm>
              <a:off x="116681" y="5717275"/>
              <a:ext cx="6096000" cy="277125"/>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0" name="Rectángulo 8">
              <a:extLst>
                <a:ext uri="{FF2B5EF4-FFF2-40B4-BE49-F238E27FC236}">
                  <a16:creationId xmlns:a16="http://schemas.microsoft.com/office/drawing/2014/main" id="{905467B6-5F01-4536-A5FD-1A604D69E082}"/>
                </a:ext>
              </a:extLst>
            </p:cNvPr>
            <p:cNvSpPr/>
            <p:nvPr/>
          </p:nvSpPr>
          <p:spPr>
            <a:xfrm>
              <a:off x="77787" y="5271640"/>
              <a:ext cx="6096000" cy="216165"/>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1" name="Rectángulo 4">
              <a:extLst>
                <a:ext uri="{FF2B5EF4-FFF2-40B4-BE49-F238E27FC236}">
                  <a16:creationId xmlns:a16="http://schemas.microsoft.com/office/drawing/2014/main" id="{76B464B1-F349-4319-A8A7-68A8B17E98CB}"/>
                </a:ext>
              </a:extLst>
            </p:cNvPr>
            <p:cNvSpPr/>
            <p:nvPr/>
          </p:nvSpPr>
          <p:spPr>
            <a:xfrm>
              <a:off x="77787" y="4693920"/>
              <a:ext cx="6096000" cy="32512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2" name="Rectángulo 3">
              <a:extLst>
                <a:ext uri="{FF2B5EF4-FFF2-40B4-BE49-F238E27FC236}">
                  <a16:creationId xmlns:a16="http://schemas.microsoft.com/office/drawing/2014/main" id="{34DFE808-0C63-490C-B9BE-2A11DEADE5D3}"/>
                </a:ext>
              </a:extLst>
            </p:cNvPr>
            <p:cNvSpPr/>
            <p:nvPr/>
          </p:nvSpPr>
          <p:spPr>
            <a:xfrm>
              <a:off x="77787" y="3995685"/>
              <a:ext cx="5225733" cy="2616101"/>
            </a:xfrm>
            <a:prstGeom prst="rect">
              <a:avLst/>
            </a:prstGeom>
          </p:spPr>
          <p:txBody>
            <a:bodyPr wrap="square">
              <a:spAutoFit/>
            </a:bodyPr>
            <a:lstStyle/>
            <a:p>
              <a:r>
                <a:rPr lang="es-CR" sz="1600" dirty="0"/>
                <a:t>La funcionalidad encontrada en los </a:t>
              </a:r>
              <a:r>
                <a:rPr lang="es-CR" sz="1600" dirty="0" err="1"/>
                <a:t>southbridges</a:t>
              </a:r>
              <a:r>
                <a:rPr lang="es-CR" sz="1600" dirty="0"/>
                <a:t> actuales incluye soporte para:</a:t>
              </a:r>
            </a:p>
            <a:p>
              <a:endParaRPr lang="es-CR" sz="1600" dirty="0"/>
            </a:p>
            <a:p>
              <a:r>
                <a:rPr lang="es-CR" sz="1600" dirty="0"/>
                <a:t>Bus PCI</a:t>
              </a:r>
            </a:p>
            <a:p>
              <a:r>
                <a:rPr lang="es-CR" sz="1600" dirty="0"/>
                <a:t>Bus ISA</a:t>
              </a:r>
            </a:p>
            <a:p>
              <a:r>
                <a:rPr lang="es-CR" sz="1600" dirty="0"/>
                <a:t>Bus SPI</a:t>
              </a:r>
            </a:p>
            <a:p>
              <a:r>
                <a:rPr lang="es-CR" sz="1600" dirty="0" err="1"/>
                <a:t>System</a:t>
              </a:r>
              <a:r>
                <a:rPr lang="es-CR" sz="1600" dirty="0"/>
                <a:t> Management Bus ( </a:t>
              </a:r>
              <a:r>
                <a:rPr lang="es-CR" sz="1600" dirty="0" err="1"/>
                <a:t>SMBus</a:t>
              </a:r>
              <a:r>
                <a:rPr lang="es-CR" sz="1600" dirty="0"/>
                <a:t> )</a:t>
              </a:r>
            </a:p>
            <a:p>
              <a:r>
                <a:rPr lang="es-CR" sz="1600" dirty="0"/>
                <a:t>Controlador DMA</a:t>
              </a:r>
            </a:p>
            <a:p>
              <a:r>
                <a:rPr lang="es-CR" sz="1600" dirty="0"/>
                <a:t>Controlador de Interrupciones</a:t>
              </a:r>
            </a:p>
            <a:p>
              <a:r>
                <a:rPr lang="es-CR" sz="1600" dirty="0"/>
                <a:t>Controlador IDE (SATA o PATA)</a:t>
              </a:r>
            </a:p>
          </p:txBody>
        </p:sp>
      </p:grpSp>
    </p:spTree>
    <p:extLst>
      <p:ext uri="{BB962C8B-B14F-4D97-AF65-F5344CB8AC3E}">
        <p14:creationId xmlns:p14="http://schemas.microsoft.com/office/powerpoint/2010/main" val="6251194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6/64/Diagrama_de_la_comunicaci%C3%B3n_entre_componentes_de_un_sistema_de_c%C3%B3mputo.svg/800px-Diagrama_de_la_comunicaci%C3%B3n_entre_componentes_de_un_sistema_de_c%C3%B3mput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1775" y="681355"/>
            <a:ext cx="3603625" cy="554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988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BF2D9DCB-F989-4CAC-9FFA-EE978B07DE3B}"/>
              </a:ext>
            </a:extLst>
          </p:cNvPr>
          <p:cNvSpPr>
            <a:spLocks noGrp="1"/>
          </p:cNvSpPr>
          <p:nvPr>
            <p:ph type="title"/>
          </p:nvPr>
        </p:nvSpPr>
        <p:spPr/>
        <p:txBody>
          <a:bodyPr/>
          <a:lstStyle/>
          <a:p>
            <a:endParaRPr lang="en-US"/>
          </a:p>
        </p:txBody>
      </p:sp>
      <p:sp>
        <p:nvSpPr>
          <p:cNvPr id="44" name="Text Placeholder 43">
            <a:extLst>
              <a:ext uri="{FF2B5EF4-FFF2-40B4-BE49-F238E27FC236}">
                <a16:creationId xmlns:a16="http://schemas.microsoft.com/office/drawing/2014/main" id="{9F381DAB-0108-44BC-8399-4316E4635930}"/>
              </a:ext>
            </a:extLst>
          </p:cNvPr>
          <p:cNvSpPr>
            <a:spLocks noGrp="1"/>
          </p:cNvSpPr>
          <p:nvPr>
            <p:ph type="body" sz="quarter" idx="10"/>
          </p:nvPr>
        </p:nvSpPr>
        <p:spPr/>
        <p:txBody>
          <a:bodyPr/>
          <a:lstStyle/>
          <a:p>
            <a:endParaRPr 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11" y="0"/>
            <a:ext cx="11972211" cy="6652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ángulo 5"/>
          <p:cNvSpPr/>
          <p:nvPr/>
        </p:nvSpPr>
        <p:spPr>
          <a:xfrm>
            <a:off x="4778731" y="6176960"/>
            <a:ext cx="698389" cy="3405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000" b="1">
                <a:solidFill>
                  <a:sysClr val="windowText" lastClr="000000"/>
                </a:solidFill>
              </a:rPr>
              <a:t>DVI</a:t>
            </a:r>
          </a:p>
        </p:txBody>
      </p:sp>
    </p:spTree>
    <p:extLst>
      <p:ext uri="{BB962C8B-B14F-4D97-AF65-F5344CB8AC3E}">
        <p14:creationId xmlns:p14="http://schemas.microsoft.com/office/powerpoint/2010/main" val="4063787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09" name="Picture 5" descr="Resultado de imagen para dudas"/>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2" b="9102"/>
          <a:stretch/>
        </p:blipFill>
        <p:spPr bwMode="auto">
          <a:xfrm>
            <a:off x="3132160" y="1021"/>
            <a:ext cx="9059839" cy="6855958"/>
          </a:xfrm>
          <a:prstGeom prst="rect">
            <a:avLst/>
          </a:pr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506" name="1 Título"/>
          <p:cNvSpPr>
            <a:spLocks noGrp="1"/>
          </p:cNvSpPr>
          <p:nvPr>
            <p:ph type="title"/>
          </p:nvPr>
        </p:nvSpPr>
        <p:spPr>
          <a:xfrm>
            <a:off x="6556100" y="1099671"/>
            <a:ext cx="4972511" cy="3367554"/>
          </a:xfrm>
        </p:spPr>
        <p:txBody>
          <a:bodyPr vert="horz" lIns="91440" tIns="45720" rIns="91440" bIns="45720" rtlCol="0" anchor="b">
            <a:normAutofit/>
          </a:bodyPr>
          <a:lstStyle/>
          <a:p>
            <a:r>
              <a:rPr lang="en-US" altLang="en-US" sz="6100" kern="1200" dirty="0" err="1">
                <a:latin typeface="+mj-lt"/>
                <a:ea typeface="+mj-ea"/>
                <a:cs typeface="+mj-cs"/>
              </a:rPr>
              <a:t>Dudas</a:t>
            </a:r>
            <a:r>
              <a:rPr lang="en-US" altLang="en-US" sz="6100" kern="1200" dirty="0">
                <a:latin typeface="+mj-lt"/>
                <a:ea typeface="+mj-ea"/>
                <a:cs typeface="+mj-cs"/>
              </a:rPr>
              <a:t> o </a:t>
            </a:r>
            <a:r>
              <a:rPr lang="en-US" altLang="en-US" sz="6100" kern="1200" dirty="0" err="1">
                <a:latin typeface="+mj-lt"/>
                <a:ea typeface="+mj-ea"/>
                <a:cs typeface="+mj-cs"/>
              </a:rPr>
              <a:t>Comentarios</a:t>
            </a:r>
            <a:endParaRPr lang="en-US" altLang="en-US" sz="6100" kern="1200" dirty="0">
              <a:latin typeface="+mj-lt"/>
              <a:ea typeface="+mj-ea"/>
              <a:cs typeface="+mj-cs"/>
            </a:endParaRPr>
          </a:p>
        </p:txBody>
      </p:sp>
      <p:pic>
        <p:nvPicPr>
          <p:cNvPr id="21511" name="Picture 7" descr="Resultado de imagen para comentario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7559" b="-1"/>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94594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uadroTexto 3"/>
          <p:cNvSpPr txBox="1"/>
          <p:nvPr/>
        </p:nvSpPr>
        <p:spPr>
          <a:xfrm>
            <a:off x="301104" y="492421"/>
            <a:ext cx="7367521" cy="112471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600" b="1" dirty="0">
                <a:solidFill>
                  <a:srgbClr val="002060"/>
                </a:solidFill>
              </a:rPr>
              <a:t>TIPOS DE ORDENADORES - PC</a:t>
            </a:r>
          </a:p>
        </p:txBody>
      </p:sp>
      <p:sp>
        <p:nvSpPr>
          <p:cNvPr id="3" name="Marcador de contenido 2"/>
          <p:cNvSpPr>
            <a:spLocks noGrp="1"/>
          </p:cNvSpPr>
          <p:nvPr>
            <p:ph type="body" sz="quarter" idx="10"/>
          </p:nvPr>
        </p:nvSpPr>
        <p:spPr>
          <a:xfrm>
            <a:off x="424815" y="1846157"/>
            <a:ext cx="5133074" cy="3207258"/>
          </a:xfrm>
        </p:spPr>
        <p:txBody>
          <a:bodyPr vert="horz" lIns="91440" tIns="45720" rIns="91440" bIns="45720" rtlCol="0" anchor="t">
            <a:normAutofit/>
          </a:bodyPr>
          <a:lstStyle/>
          <a:p>
            <a:r>
              <a:rPr lang="en-US" sz="3200" b="1" dirty="0" err="1">
                <a:latin typeface="Century Gothic" panose="020B0502020202020204" pitchFamily="34" charset="0"/>
              </a:rPr>
              <a:t>Portátil</a:t>
            </a:r>
            <a:r>
              <a:rPr lang="en-US" sz="3200" b="1" dirty="0">
                <a:latin typeface="Century Gothic" panose="020B0502020202020204" pitchFamily="34" charset="0"/>
              </a:rPr>
              <a:t> o Laptops</a:t>
            </a:r>
          </a:p>
          <a:p>
            <a:endParaRPr lang="en-US" sz="1700" dirty="0"/>
          </a:p>
        </p:txBody>
      </p:sp>
      <p:pic>
        <p:nvPicPr>
          <p:cNvPr id="1026" name="Picture 2" descr="Toshiba announces new laptops including one with a 4K Ultra HD display |  Windows Experience Blog">
            <a:extLst>
              <a:ext uri="{FF2B5EF4-FFF2-40B4-BE49-F238E27FC236}">
                <a16:creationId xmlns:a16="http://schemas.microsoft.com/office/drawing/2014/main" id="{CE6A4198-49C7-45C9-9606-51A8AEA23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833" y="1798003"/>
            <a:ext cx="5304826" cy="3740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D Wallpaper now available ofcourse all in HD 1920×1080 Hd Wallpaper (42  Wallpapers) | Ador… | Hd wallpapers for laptop, Laptop wallpaper, Computer  screen wallpaper">
            <a:extLst>
              <a:ext uri="{FF2B5EF4-FFF2-40B4-BE49-F238E27FC236}">
                <a16:creationId xmlns:a16="http://schemas.microsoft.com/office/drawing/2014/main" id="{7A3D55B9-E3B6-4635-89D6-813323671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239" y="3326555"/>
            <a:ext cx="5007253" cy="312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907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p:cNvSpPr>
            <a:spLocks noGrp="1"/>
          </p:cNvSpPr>
          <p:nvPr>
            <p:ph type="body" sz="quarter" idx="10"/>
          </p:nvPr>
        </p:nvSpPr>
        <p:spPr>
          <a:xfrm>
            <a:off x="838200" y="1256423"/>
            <a:ext cx="10515600" cy="4002088"/>
          </a:xfrm>
        </p:spPr>
        <p:txBody>
          <a:bodyPr/>
          <a:lstStyle/>
          <a:p>
            <a:r>
              <a:rPr lang="es-CR" sz="3600" dirty="0"/>
              <a:t>Servidor</a:t>
            </a:r>
          </a:p>
          <a:p>
            <a:endParaRPr lang="es-CR" dirty="0"/>
          </a:p>
        </p:txBody>
      </p:sp>
      <p:sp>
        <p:nvSpPr>
          <p:cNvPr id="6" name="CuadroTexto 5"/>
          <p:cNvSpPr txBox="1"/>
          <p:nvPr/>
        </p:nvSpPr>
        <p:spPr>
          <a:xfrm>
            <a:off x="348044" y="315220"/>
            <a:ext cx="5689378" cy="646331"/>
          </a:xfrm>
          <a:prstGeom prst="rect">
            <a:avLst/>
          </a:prstGeom>
          <a:noFill/>
        </p:spPr>
        <p:txBody>
          <a:bodyPr wrap="none" rtlCol="0">
            <a:spAutoFit/>
          </a:bodyPr>
          <a:lstStyle/>
          <a:p>
            <a:r>
              <a:rPr lang="es-CR" sz="3600" dirty="0">
                <a:solidFill>
                  <a:srgbClr val="002060"/>
                </a:solidFill>
                <a:latin typeface="Century Gothic" panose="020B0502020202020204" pitchFamily="34" charset="0"/>
              </a:rPr>
              <a:t>TIPOS DE ORDENADORES</a:t>
            </a:r>
          </a:p>
        </p:txBody>
      </p:sp>
      <p:pic>
        <p:nvPicPr>
          <p:cNvPr id="1026" name="Picture 2" descr="Resultado de imagen para server">
            <a:extLst>
              <a:ext uri="{FF2B5EF4-FFF2-40B4-BE49-F238E27FC236}">
                <a16:creationId xmlns:a16="http://schemas.microsoft.com/office/drawing/2014/main" id="{35830DFD-8594-4840-9292-641F29F9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07" y="1095168"/>
            <a:ext cx="4411634" cy="3308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server">
            <a:extLst>
              <a:ext uri="{FF2B5EF4-FFF2-40B4-BE49-F238E27FC236}">
                <a16:creationId xmlns:a16="http://schemas.microsoft.com/office/drawing/2014/main" id="{69263BA1-E09E-4186-AE0C-62EDD9829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924" y="3267908"/>
            <a:ext cx="4931396" cy="36985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rvidor web hd - fondo de pantalla del servidor - 1920x1080 - WallpaperTip">
            <a:extLst>
              <a:ext uri="{FF2B5EF4-FFF2-40B4-BE49-F238E27FC236}">
                <a16:creationId xmlns:a16="http://schemas.microsoft.com/office/drawing/2014/main" id="{B1FA1CD1-3B0D-4095-9219-9DE92B203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728" y="1065227"/>
            <a:ext cx="6573826" cy="369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432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p:cNvSpPr txBox="1"/>
          <p:nvPr/>
        </p:nvSpPr>
        <p:spPr>
          <a:xfrm>
            <a:off x="256854" y="166361"/>
            <a:ext cx="8212505" cy="646331"/>
          </a:xfrm>
          <a:prstGeom prst="rect">
            <a:avLst/>
          </a:prstGeom>
          <a:noFill/>
        </p:spPr>
        <p:txBody>
          <a:bodyPr wrap="none" rtlCol="0">
            <a:spAutoFit/>
          </a:bodyPr>
          <a:lstStyle/>
          <a:p>
            <a:r>
              <a:rPr lang="es-CR" sz="3600" b="1" dirty="0">
                <a:solidFill>
                  <a:srgbClr val="002060"/>
                </a:solidFill>
              </a:rPr>
              <a:t>TIPOS DE ORDENADORES - Móviles</a:t>
            </a:r>
          </a:p>
        </p:txBody>
      </p:sp>
      <p:grpSp>
        <p:nvGrpSpPr>
          <p:cNvPr id="41" name="Grupo 40"/>
          <p:cNvGrpSpPr/>
          <p:nvPr/>
        </p:nvGrpSpPr>
        <p:grpSpPr>
          <a:xfrm>
            <a:off x="2420301" y="4974934"/>
            <a:ext cx="2941521" cy="785704"/>
            <a:chOff x="1814852" y="4192922"/>
            <a:chExt cx="2941521" cy="785704"/>
          </a:xfrm>
        </p:grpSpPr>
        <p:sp>
          <p:nvSpPr>
            <p:cNvPr id="30" name="Marcador de contenido 2"/>
            <p:cNvSpPr txBox="1">
              <a:spLocks/>
            </p:cNvSpPr>
            <p:nvPr/>
          </p:nvSpPr>
          <p:spPr>
            <a:xfrm>
              <a:off x="1814852" y="4192922"/>
              <a:ext cx="2887777" cy="7857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R" dirty="0"/>
                <a:t>Teléfonos Inteligentes</a:t>
              </a:r>
            </a:p>
            <a:p>
              <a:endParaRPr lang="es-CR" sz="2400" dirty="0"/>
            </a:p>
          </p:txBody>
        </p:sp>
        <p:cxnSp>
          <p:nvCxnSpPr>
            <p:cNvPr id="31" name="Conector recto 30"/>
            <p:cNvCxnSpPr/>
            <p:nvPr/>
          </p:nvCxnSpPr>
          <p:spPr>
            <a:xfrm>
              <a:off x="1887421" y="4217338"/>
              <a:ext cx="2859316" cy="28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1897057" y="4973214"/>
              <a:ext cx="2859316" cy="281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0" name="Grupo 39"/>
          <p:cNvGrpSpPr/>
          <p:nvPr/>
        </p:nvGrpSpPr>
        <p:grpSpPr>
          <a:xfrm>
            <a:off x="7081918" y="1673886"/>
            <a:ext cx="2941521" cy="637964"/>
            <a:chOff x="1790418" y="5504900"/>
            <a:chExt cx="2941521" cy="637964"/>
          </a:xfrm>
        </p:grpSpPr>
        <p:sp>
          <p:nvSpPr>
            <p:cNvPr id="35" name="Marcador de contenido 2"/>
            <p:cNvSpPr txBox="1">
              <a:spLocks/>
            </p:cNvSpPr>
            <p:nvPr/>
          </p:nvSpPr>
          <p:spPr>
            <a:xfrm>
              <a:off x="1790418" y="5504900"/>
              <a:ext cx="2452915" cy="637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R" sz="3600"/>
                <a:t>Tablet</a:t>
              </a:r>
            </a:p>
            <a:p>
              <a:endParaRPr lang="es-CR"/>
            </a:p>
          </p:txBody>
        </p:sp>
        <p:cxnSp>
          <p:nvCxnSpPr>
            <p:cNvPr id="36" name="Conector recto 35"/>
            <p:cNvCxnSpPr/>
            <p:nvPr/>
          </p:nvCxnSpPr>
          <p:spPr>
            <a:xfrm>
              <a:off x="1862987" y="5529316"/>
              <a:ext cx="2859316" cy="28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1872623" y="6140052"/>
              <a:ext cx="2859316" cy="2812"/>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2050" name="Picture 2" descr="Resultado de imagen para iphone">
            <a:extLst>
              <a:ext uri="{FF2B5EF4-FFF2-40B4-BE49-F238E27FC236}">
                <a16:creationId xmlns:a16="http://schemas.microsoft.com/office/drawing/2014/main" id="{280B6CA6-97B0-4EDA-BD55-4E52047C8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369" y="787356"/>
            <a:ext cx="3959435" cy="39594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samsung tablet stylus pen">
            <a:extLst>
              <a:ext uri="{FF2B5EF4-FFF2-40B4-BE49-F238E27FC236}">
                <a16:creationId xmlns:a16="http://schemas.microsoft.com/office/drawing/2014/main" id="{FADBEEDD-FB5E-41F4-91CA-E45797C6F0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0179" y="3173043"/>
            <a:ext cx="3600884" cy="275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23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99EFEE72D95DB439149750BBEE65585" ma:contentTypeVersion="2" ma:contentTypeDescription="Crear nuevo documento." ma:contentTypeScope="" ma:versionID="294103da18991c7d70adec4010b9ef41">
  <xsd:schema xmlns:xsd="http://www.w3.org/2001/XMLSchema" xmlns:xs="http://www.w3.org/2001/XMLSchema" xmlns:p="http://schemas.microsoft.com/office/2006/metadata/properties" xmlns:ns2="2bf15c03-c941-4073-bfbe-df2bed546138" targetNamespace="http://schemas.microsoft.com/office/2006/metadata/properties" ma:root="true" ma:fieldsID="418e7ae2699f1d228ea673c934f1eb29" ns2:_="">
    <xsd:import namespace="2bf15c03-c941-4073-bfbe-df2bed5461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f15c03-c941-4073-bfbe-df2bed5461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2865DC-55A2-408F-9CAE-397D9AD65CFE}">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C80148EF-C179-4CDE-9A9C-FCB6507706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f15c03-c941-4073-bfbe-df2bed5461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C6E313-D98C-4F76-8532-5D59665387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2834</TotalTime>
  <Words>2036</Words>
  <Application>Microsoft Office PowerPoint</Application>
  <PresentationFormat>Panorámica</PresentationFormat>
  <Paragraphs>400</Paragraphs>
  <Slides>63</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63</vt:i4>
      </vt:variant>
    </vt:vector>
  </HeadingPairs>
  <TitlesOfParts>
    <vt:vector size="68" baseType="lpstr">
      <vt:lpstr>Arial</vt:lpstr>
      <vt:lpstr>Calibri</vt:lpstr>
      <vt:lpstr>Century Gothic</vt:lpstr>
      <vt:lpstr>Wingdings 3</vt:lpstr>
      <vt:lpstr>Espiral</vt:lpstr>
      <vt:lpstr>TELEMÁTICA</vt:lpstr>
      <vt:lpstr>Agenda</vt:lpstr>
      <vt:lpstr>Video:</vt:lpstr>
      <vt:lpstr>¿Qué es el ordenador?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Fuente de Poder</vt:lpstr>
      <vt:lpstr>Tarjeta de Video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NORTHBRIDGE</vt:lpstr>
      <vt:lpstr>SOUTHBRIDGE</vt:lpstr>
      <vt:lpstr>SOUTHBRIDGE</vt:lpstr>
      <vt:lpstr>Presentación de PowerPoint</vt:lpstr>
      <vt:lpstr>Presentación de PowerPoint</vt:lpstr>
      <vt:lpstr>Dudas o Comentarios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 Sabat Zamora</dc:creator>
  <cp:lastModifiedBy>Dylan Barboza Alban</cp:lastModifiedBy>
  <cp:revision>28</cp:revision>
  <dcterms:created xsi:type="dcterms:W3CDTF">2020-12-06T02:39:31Z</dcterms:created>
  <dcterms:modified xsi:type="dcterms:W3CDTF">2023-09-20T07:08:42Z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0x010100C99EFEE72D95DB439149750BBEE65585</vt:lpwstr>
  </property>
</Properties>
</file>